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0" r:id="rId3"/>
    <p:sldId id="275" r:id="rId4"/>
    <p:sldId id="276" r:id="rId5"/>
    <p:sldId id="279" r:id="rId6"/>
    <p:sldId id="280" r:id="rId7"/>
    <p:sldId id="278" r:id="rId8"/>
    <p:sldId id="272" r:id="rId9"/>
    <p:sldId id="270" r:id="rId10"/>
    <p:sldId id="271" r:id="rId11"/>
    <p:sldId id="274" r:id="rId12"/>
    <p:sldId id="27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82554941224276E-2"/>
          <c:y val="6.3492063492063489E-2"/>
          <c:w val="0.83579941336389041"/>
          <c:h val="0.61164181466701339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Первоначальная(переоцененная) стоимость, млрд грн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17-4CED-8EBF-1C546FB1D8C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17-4CED-8EBF-1C546FB1D8C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17-4CED-8EBF-1C546FB1D8C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17-4CED-8EBF-1C546FB1D8C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17-4CED-8EBF-1C546FB1D8C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17-4CED-8EBF-1C546FB1D8C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17-4CED-8EBF-1C546FB1D8C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17-4CED-8EBF-1C546FB1D8C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17-4CED-8EBF-1C546FB1D8C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17-4CED-8EBF-1C546FB1D8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D17-4CED-8EBF-1C546FB1D8C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17-4CED-8EBF-1C546FB1D8C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D17-4CED-8EBF-1C546FB1D8C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D17-4CED-8EBF-1C546FB1D8CD}"/>
                </c:ext>
              </c:extLst>
            </c:dLbl>
            <c:dLbl>
              <c:idx val="14"/>
              <c:layout>
                <c:manualLayout>
                  <c:x val="2.1470746108425694E-3"/>
                  <c:y val="-0.318555008210180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7D17-4CED-8EBF-1C546FB1D8CD}"/>
                </c:ext>
              </c:extLst>
            </c:dLbl>
            <c:dLbl>
              <c:idx val="15"/>
              <c:layout>
                <c:manualLayout>
                  <c:x val="3.0059044551798177E-2"/>
                  <c:y val="-0.190476190476190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D17-4CED-8EBF-1C546FB1D8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829</c:v>
                </c:pt>
                <c:pt idx="1">
                  <c:v>915</c:v>
                </c:pt>
                <c:pt idx="2">
                  <c:v>965</c:v>
                </c:pt>
                <c:pt idx="3">
                  <c:v>1026</c:v>
                </c:pt>
                <c:pt idx="4">
                  <c:v>1141</c:v>
                </c:pt>
                <c:pt idx="5">
                  <c:v>1276</c:v>
                </c:pt>
                <c:pt idx="6">
                  <c:v>1569</c:v>
                </c:pt>
                <c:pt idx="7">
                  <c:v>2047</c:v>
                </c:pt>
                <c:pt idx="8">
                  <c:v>3150</c:v>
                </c:pt>
                <c:pt idx="9">
                  <c:v>3904</c:v>
                </c:pt>
                <c:pt idx="10">
                  <c:v>6649</c:v>
                </c:pt>
                <c:pt idx="11">
                  <c:v>7397</c:v>
                </c:pt>
                <c:pt idx="12">
                  <c:v>9148</c:v>
                </c:pt>
                <c:pt idx="13">
                  <c:v>10401</c:v>
                </c:pt>
                <c:pt idx="14">
                  <c:v>13752</c:v>
                </c:pt>
                <c:pt idx="15">
                  <c:v>7641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17-4CED-8EBF-1C546FB1D8C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Остаточная стоимость, млрд грн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cat>
            <c:numRef>
              <c:f>Лист1!$A$2:$A$18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466</c:v>
                </c:pt>
                <c:pt idx="1">
                  <c:v>503</c:v>
                </c:pt>
                <c:pt idx="2">
                  <c:v>512</c:v>
                </c:pt>
                <c:pt idx="3">
                  <c:v>539</c:v>
                </c:pt>
                <c:pt idx="4">
                  <c:v>587</c:v>
                </c:pt>
                <c:pt idx="5">
                  <c:v>662</c:v>
                </c:pt>
                <c:pt idx="6">
                  <c:v>775</c:v>
                </c:pt>
                <c:pt idx="7">
                  <c:v>993</c:v>
                </c:pt>
                <c:pt idx="8">
                  <c:v>1251</c:v>
                </c:pt>
                <c:pt idx="9">
                  <c:v>1597</c:v>
                </c:pt>
                <c:pt idx="10">
                  <c:v>1731</c:v>
                </c:pt>
                <c:pt idx="11">
                  <c:v>1780</c:v>
                </c:pt>
                <c:pt idx="12">
                  <c:v>2136</c:v>
                </c:pt>
                <c:pt idx="13">
                  <c:v>2357</c:v>
                </c:pt>
                <c:pt idx="14">
                  <c:v>2275</c:v>
                </c:pt>
                <c:pt idx="15">
                  <c:v>3048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D17-4CED-8EBF-1C546FB1D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223464"/>
        <c:axId val="560228056"/>
      </c:areaChart>
      <c:lineChart>
        <c:grouping val="standard"/>
        <c:varyColors val="0"/>
        <c:ser>
          <c:idx val="5"/>
          <c:order val="4"/>
          <c:tx>
            <c:strRef>
              <c:f>Лист1!$G$1</c:f>
              <c:strCache>
                <c:ptCount val="1"/>
                <c:pt idx="0">
                  <c:v>Капитальные инвестиции, млрд грн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Лист1!$G$2:$G$18</c:f>
              <c:numCache>
                <c:formatCode>General</c:formatCode>
                <c:ptCount val="17"/>
                <c:pt idx="0">
                  <c:v>24</c:v>
                </c:pt>
                <c:pt idx="1">
                  <c:v>32</c:v>
                </c:pt>
                <c:pt idx="2">
                  <c:v>37</c:v>
                </c:pt>
                <c:pt idx="3">
                  <c:v>51</c:v>
                </c:pt>
                <c:pt idx="4">
                  <c:v>76</c:v>
                </c:pt>
                <c:pt idx="5">
                  <c:v>93</c:v>
                </c:pt>
                <c:pt idx="6">
                  <c:v>125</c:v>
                </c:pt>
                <c:pt idx="7">
                  <c:v>188</c:v>
                </c:pt>
                <c:pt idx="8">
                  <c:v>233</c:v>
                </c:pt>
                <c:pt idx="9">
                  <c:v>152</c:v>
                </c:pt>
                <c:pt idx="10">
                  <c:v>181</c:v>
                </c:pt>
                <c:pt idx="11">
                  <c:v>241</c:v>
                </c:pt>
                <c:pt idx="12">
                  <c:v>273</c:v>
                </c:pt>
                <c:pt idx="13">
                  <c:v>250</c:v>
                </c:pt>
                <c:pt idx="14">
                  <c:v>219</c:v>
                </c:pt>
                <c:pt idx="15">
                  <c:v>273</c:v>
                </c:pt>
                <c:pt idx="16">
                  <c:v>359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7D17-4CED-8EBF-1C546FB1D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0223464"/>
        <c:axId val="560228056"/>
      </c:line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Рост цен в строительстве, %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120.2</c:v>
                </c:pt>
                <c:pt idx="5">
                  <c:v>151</c:v>
                </c:pt>
                <c:pt idx="6">
                  <c:v>186.4</c:v>
                </c:pt>
                <c:pt idx="7">
                  <c:v>229.5</c:v>
                </c:pt>
                <c:pt idx="8">
                  <c:v>310.5</c:v>
                </c:pt>
                <c:pt idx="9">
                  <c:v>345.6</c:v>
                </c:pt>
                <c:pt idx="10">
                  <c:v>400.2</c:v>
                </c:pt>
                <c:pt idx="11">
                  <c:v>477.8</c:v>
                </c:pt>
                <c:pt idx="12">
                  <c:v>538</c:v>
                </c:pt>
                <c:pt idx="13">
                  <c:v>568.20000000000005</c:v>
                </c:pt>
                <c:pt idx="14">
                  <c:v>622.20000000000005</c:v>
                </c:pt>
                <c:pt idx="15">
                  <c:v>790.8</c:v>
                </c:pt>
                <c:pt idx="16">
                  <c:v>863.5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7D17-4CED-8EBF-1C546FB1D8C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Износ, 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4"/>
              <c:layout>
                <c:manualLayout>
                  <c:x val="4.6329948198813128E-2"/>
                  <c:y val="-1.9758364233469369E-2"/>
                </c:manualLayout>
              </c:layout>
              <c:spPr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7D17-4CED-8EBF-1C546FB1D8CD}"/>
                </c:ext>
              </c:extLst>
            </c:dLbl>
            <c:dLbl>
              <c:idx val="15"/>
              <c:layout>
                <c:manualLayout>
                  <c:x val="-7.2462922810977133E-3"/>
                  <c:y val="9.852216748768473E-3"/>
                </c:manualLayout>
              </c:layout>
              <c:spPr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D17-4CED-8EBF-1C546FB1D8CD}"/>
                </c:ext>
              </c:extLst>
            </c:dLbl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Лист1!$E$2:$E$18</c:f>
              <c:numCache>
                <c:formatCode>General</c:formatCode>
                <c:ptCount val="17"/>
                <c:pt idx="0">
                  <c:v>43.7</c:v>
                </c:pt>
                <c:pt idx="1">
                  <c:v>45</c:v>
                </c:pt>
                <c:pt idx="2">
                  <c:v>47.2</c:v>
                </c:pt>
                <c:pt idx="3">
                  <c:v>48</c:v>
                </c:pt>
                <c:pt idx="4">
                  <c:v>49.3</c:v>
                </c:pt>
                <c:pt idx="5">
                  <c:v>49</c:v>
                </c:pt>
                <c:pt idx="6">
                  <c:v>51.5</c:v>
                </c:pt>
                <c:pt idx="7">
                  <c:v>52.6</c:v>
                </c:pt>
                <c:pt idx="8">
                  <c:v>61.2</c:v>
                </c:pt>
                <c:pt idx="9">
                  <c:v>60</c:v>
                </c:pt>
                <c:pt idx="10">
                  <c:v>74.900000000000006</c:v>
                </c:pt>
                <c:pt idx="11">
                  <c:v>75.900000000000006</c:v>
                </c:pt>
                <c:pt idx="12">
                  <c:v>76.7</c:v>
                </c:pt>
                <c:pt idx="13">
                  <c:v>77.3</c:v>
                </c:pt>
                <c:pt idx="14">
                  <c:v>83.5</c:v>
                </c:pt>
                <c:pt idx="15">
                  <c:v>60.1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7D17-4CED-8EBF-1C546FB1D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0250688"/>
        <c:axId val="560255608"/>
      </c:lineChart>
      <c:catAx>
        <c:axId val="56022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60228056"/>
        <c:crosses val="autoZero"/>
        <c:auto val="1"/>
        <c:lblAlgn val="ctr"/>
        <c:lblOffset val="100"/>
        <c:noMultiLvlLbl val="1"/>
      </c:catAx>
      <c:valAx>
        <c:axId val="560228056"/>
        <c:scaling>
          <c:orientation val="minMax"/>
          <c:max val="1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 млрд грн</a:t>
                </a:r>
              </a:p>
            </c:rich>
          </c:tx>
          <c:layout>
            <c:manualLayout>
              <c:xMode val="edge"/>
              <c:yMode val="edge"/>
              <c:x val="0.12789819147002759"/>
              <c:y val="5.4044968516864167E-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60223464"/>
        <c:crosses val="autoZero"/>
        <c:crossBetween val="midCat"/>
      </c:valAx>
      <c:valAx>
        <c:axId val="560255608"/>
        <c:scaling>
          <c:orientation val="minMax"/>
          <c:max val="900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% </a:t>
                </a:r>
              </a:p>
            </c:rich>
          </c:tx>
          <c:layout>
            <c:manualLayout>
              <c:xMode val="edge"/>
              <c:yMode val="edge"/>
              <c:x val="0.97164779523332534"/>
              <c:y val="2.673803705571304E-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uk-UA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60250688"/>
        <c:crosses val="max"/>
        <c:crossBetween val="between"/>
      </c:valAx>
      <c:catAx>
        <c:axId val="560250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0255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007931113422344"/>
          <c:w val="0.99518429761497185"/>
          <c:h val="0.22973079434075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F78F891-C14C-47AB-B0EF-172A0AD9F29A}" type="datetimeFigureOut">
              <a:rPr lang="ru-RU" altLang="ru-RU"/>
              <a:pPr/>
              <a:t>30.05.2017</a:t>
            </a:fld>
            <a:endParaRPr lang="ru-RU" alt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339DCE8-68C4-4D8B-8150-C1AA9BD5CD0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86DE33-A0D5-4CCD-91CB-478F62303E24}" type="datetimeFigureOut">
              <a:rPr lang="ru-RU" altLang="ru-RU"/>
              <a:pPr/>
              <a:t>30.05.2017</a:t>
            </a:fld>
            <a:endParaRPr lang="ru-RU" alt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2BB9828-152E-4C5D-8B75-DE5B7B70A3F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90F1C-6807-49AA-AE74-21E12B58C051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CA4F0-84CD-429D-BD3B-7277EFDAE1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736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E96F-7122-42E9-AD1B-981DD1CF40AD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B02F9-1EBF-4629-9D14-767F0BD555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993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0690-8788-405C-ADBE-FC56BB9B09E4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4E8BE-9B62-4411-8C29-42CA2686D9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7028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64149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694376"/>
            <a:ext cx="6858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99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3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64149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693675"/>
            <a:ext cx="6858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536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13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/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88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43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46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8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165FD-4AF6-47AD-A171-0ECD025249B2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245D0-085A-410C-93A2-F9D4DF50EE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2420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28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25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73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4522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10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459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571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23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8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6835A-39B6-4736-BC62-2A004FD3E4D4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0D537-1C07-472F-BE3F-0DA3287C78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884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DDBFA-849B-4097-9709-8C33188F215A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001A5-ECD7-4D4A-8176-74488A95F1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324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E7C69-239B-4924-84CE-8D9290CB388B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31D3D-3612-4468-9E4B-C87EA9AB6B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089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D5986-39AA-4E0E-847C-BA6BFC90291D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EABD2-76D0-4F4D-AEBF-55CA4DDFBC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090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C7B13-4E13-479F-B683-047DCE7E4D27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45ABF-6203-493A-B067-452F9169FD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685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7B22B-F415-490E-9348-7C363618EAF1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F0C12-C117-47D6-93C1-2F2A6FB5C8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56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FE8E-E068-401F-A930-99154117D56C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BBA8D-A3EC-4972-9DEB-885C305588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4762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ДЕРЖАВНЕ НЕРУХОМЕ МАЙНО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841C91-7DBF-4B0B-BE35-62D4DE715AE8}" type="datetimeFigureOut">
              <a:rPr lang="ru-RU"/>
              <a:pPr>
                <a:defRPr/>
              </a:pPr>
              <a:t>30.05.2017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2E46C95-9284-4597-A1E3-FD24FF0BE0E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43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988840"/>
            <a:ext cx="799288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ЦЕНООБРАЗОВАНИЕ В СТРОИТЕЛЬСТВЕ: 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ВЛИЯНИЕ НА ИНВЕСТИЦИИ,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БЮДЖЕТНЫЕ РАСХОДЫ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И УПРАВЛЕНИЕ НЕДВИЖИМОСТЬЮ</a:t>
            </a:r>
            <a:r>
              <a:rPr lang="ru-RU" sz="2800" b="1" dirty="0"/>
              <a:t>   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4869160"/>
            <a:ext cx="3960441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uk-UA" sz="2800" b="1" noProof="1">
                <a:solidFill>
                  <a:schemeClr val="bg1"/>
                </a:solidFill>
                <a:cs typeface="Arial" panose="020B0604020202020204" pitchFamily="34" charset="0"/>
              </a:rPr>
              <a:t>В. Николаев, </a:t>
            </a:r>
          </a:p>
          <a:p>
            <a:pPr>
              <a:lnSpc>
                <a:spcPts val="2200"/>
              </a:lnSpc>
            </a:pPr>
            <a:r>
              <a:rPr lang="uk-UA" sz="2800" b="1" noProof="1">
                <a:solidFill>
                  <a:schemeClr val="bg1"/>
                </a:solidFill>
                <a:cs typeface="Arial" panose="020B0604020202020204" pitchFamily="34" charset="0"/>
              </a:rPr>
              <a:t>д.э.н., профессор</a:t>
            </a:r>
            <a:r>
              <a:rPr lang="uk-UA" sz="2800" b="1" i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3848" y="594902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Ивано-Франковск,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МЕТОДОЛОГИЧЕСКИЕ ПРЕПЯТСТВИЯ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244054"/>
            <a:ext cx="80032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методов определения восстановительной стоимости, износа и потребностей в капитальном ремонте. 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достоверных норм стоимости строительства, содержания, эксплуатации и ремонта элементов зданий и сооружений</a:t>
            </a:r>
          </a:p>
          <a:p>
            <a:pPr algn="ctr"/>
            <a:r>
              <a:rPr lang="uk-UA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18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390" y="548680"/>
            <a:ext cx="7886700" cy="44266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ДВИЖЕНИЕ К «ЦИФРОВОМУ СТРОИТЕЛЬСТВУ»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1459" y="1007368"/>
            <a:ext cx="7666631" cy="470898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cs typeface="Arial" panose="020B0604020202020204" pitchFamily="34" charset="0"/>
              </a:rPr>
              <a:t>Создание нормативно-правовой базы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70C0"/>
                </a:solidFill>
                <a:cs typeface="Arial" panose="020B0604020202020204" pitchFamily="34" charset="0"/>
              </a:rPr>
              <a:t>3-D </a:t>
            </a:r>
            <a:r>
              <a:rPr lang="ru-RU" sz="2000" dirty="0">
                <a:solidFill>
                  <a:srgbClr val="0070C0"/>
                </a:solidFill>
                <a:cs typeface="Arial" panose="020B0604020202020204" pitchFamily="34" charset="0"/>
              </a:rPr>
              <a:t>проектирование  </a:t>
            </a: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cs typeface="Arial" panose="020B0604020202020204" pitchFamily="34" charset="0"/>
              </a:rPr>
              <a:t>Новые типы контрактов </a:t>
            </a:r>
            <a:r>
              <a:rPr lang="en-US" sz="2000" dirty="0">
                <a:solidFill>
                  <a:srgbClr val="0070C0"/>
                </a:solidFill>
                <a:cs typeface="Arial" panose="020B0604020202020204" pitchFamily="34" charset="0"/>
              </a:rPr>
              <a:t>(IPD)</a:t>
            </a:r>
            <a:r>
              <a:rPr lang="ru-RU" sz="2000" dirty="0">
                <a:solidFill>
                  <a:srgbClr val="0070C0"/>
                </a:solidFill>
                <a:cs typeface="Arial" panose="020B0604020202020204" pitchFamily="34" charset="0"/>
              </a:rPr>
              <a:t>                        </a:t>
            </a:r>
            <a:r>
              <a:rPr lang="ru-RU" sz="2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endParaRPr lang="en-US" sz="2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cs typeface="Arial" panose="020B0604020202020204" pitchFamily="34" charset="0"/>
              </a:rPr>
              <a:t>Проектирование стоимости жизненного цикла</a:t>
            </a: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cs typeface="Arial" panose="020B0604020202020204" pitchFamily="34" charset="0"/>
              </a:rPr>
              <a:t>Открытие и накопление данных о выполненных контрактах на объектах  </a:t>
            </a: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cs typeface="Arial" panose="020B0604020202020204" pitchFamily="34" charset="0"/>
              </a:rPr>
              <a:t>Информационные базы материалов, конструкций, изделий  </a:t>
            </a: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cs typeface="Arial" panose="020B0604020202020204" pitchFamily="34" charset="0"/>
              </a:rPr>
              <a:t>Сметная база по материалам, услугам, работам и конструктивным элементам                            </a:t>
            </a:r>
            <a:endParaRPr lang="en-US" sz="20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cs typeface="Arial" panose="020B0604020202020204" pitchFamily="34" charset="0"/>
              </a:rPr>
              <a:t>Унифицированные форматы </a:t>
            </a:r>
            <a:endParaRPr lang="en-US" sz="20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2000" noProof="1">
                <a:solidFill>
                  <a:srgbClr val="0070C0"/>
                </a:solidFill>
                <a:cs typeface="Arial" panose="020B0604020202020204" pitchFamily="34" charset="0"/>
              </a:rPr>
              <a:t>COBie или отечественный аналог                       </a:t>
            </a: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cs typeface="Arial" panose="020B0604020202020204" pitchFamily="34" charset="0"/>
              </a:rPr>
              <a:t>Накопление данных по эксплуатационным затратам</a:t>
            </a: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cs typeface="Arial" panose="020B0604020202020204" pitchFamily="34" charset="0"/>
              </a:rPr>
              <a:t>Использование модели для управления эксплуатацией                                               </a:t>
            </a: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70C0"/>
                </a:solidFill>
                <a:cs typeface="Arial" panose="020B0604020202020204" pitchFamily="34" charset="0"/>
              </a:rPr>
              <a:t>Подготовка специалистов          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1459" y="5706704"/>
            <a:ext cx="7154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prstClr val="white"/>
                </a:solidFill>
                <a:cs typeface="Arial" panose="020B0604020202020204" pitchFamily="34" charset="0"/>
              </a:rPr>
              <a:t>ПИЛОТНЫЕ ПРОЕКТЫ</a:t>
            </a:r>
          </a:p>
        </p:txBody>
      </p:sp>
    </p:spTree>
    <p:extLst>
      <p:ext uri="{BB962C8B-B14F-4D97-AF65-F5344CB8AC3E}">
        <p14:creationId xmlns:p14="http://schemas.microsoft.com/office/powerpoint/2010/main" val="184481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6897" y="1711970"/>
            <a:ext cx="4721666" cy="441347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ru-RU" sz="1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623" y="540580"/>
            <a:ext cx="7886700" cy="5347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ОБЪЕКТ УПРАВЛЕНИЯ В СТРОИТЕЛЬСТВЕ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96" y="2113033"/>
            <a:ext cx="2194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cs typeface="Arial" panose="020B0604020202020204" pitchFamily="34" charset="0"/>
              </a:rPr>
              <a:t> КАПИТАЛЬНОЕ СТРОИТЕЛЬСТВО</a:t>
            </a:r>
            <a:r>
              <a:rPr lang="ru-RU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3406" y="3716389"/>
            <a:ext cx="2028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cs typeface="Arial" panose="020B0604020202020204" pitchFamily="34" charset="0"/>
              </a:rPr>
              <a:t>ОБЪЕКТЫ НЕДВИЖИМОСТИ</a:t>
            </a: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>
            <a:off x="1767567" y="2629659"/>
            <a:ext cx="0" cy="583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57544" y="3365702"/>
            <a:ext cx="1785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cs typeface="Arial" panose="020B0604020202020204" pitchFamily="34" charset="0"/>
              </a:rPr>
              <a:t>ПРЕДПРИЯТИЯ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443" y="2830257"/>
            <a:ext cx="1564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Капитальные вложения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85037" y="3291079"/>
            <a:ext cx="18853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Строительство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732798" y="3137596"/>
            <a:ext cx="1019" cy="2305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733817" y="3748070"/>
            <a:ext cx="2848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54151" y="3553346"/>
            <a:ext cx="1498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Проектные организации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733817" y="4199562"/>
            <a:ext cx="282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06516" y="4109384"/>
            <a:ext cx="1770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Строительные предприятия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733817" y="4705919"/>
            <a:ext cx="293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38189" y="4577906"/>
            <a:ext cx="1660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Предприятия строительных материалов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2738084" y="5436322"/>
            <a:ext cx="278071" cy="3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23069" y="5286683"/>
            <a:ext cx="1923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Инфраструктура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95421" y="4117578"/>
            <a:ext cx="1641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Генподрядчик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09186" y="4472381"/>
            <a:ext cx="1801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Субподрядчики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6686509" y="4359357"/>
            <a:ext cx="0" cy="758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686509" y="4631229"/>
            <a:ext cx="2217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907045" y="4463544"/>
            <a:ext cx="1908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Конструктивные элементы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143966" y="5391865"/>
            <a:ext cx="1095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Прочие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26" y="3412215"/>
            <a:ext cx="811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>
                <a:cs typeface="Arial" panose="020B0604020202020204" pitchFamily="34" charset="0"/>
              </a:rPr>
              <a:t>ЖКХ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58360" y="1738394"/>
            <a:ext cx="2881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FFC000"/>
                </a:solidFill>
                <a:cs typeface="Arial" panose="020B0604020202020204" pitchFamily="34" charset="0"/>
              </a:rPr>
              <a:t>ПЛАНОВОЕ ХОЗЯЙСТВО</a:t>
            </a:r>
          </a:p>
        </p:txBody>
      </p:sp>
      <p:sp>
        <p:nvSpPr>
          <p:cNvPr id="34" name="Стрелка вправо 33"/>
          <p:cNvSpPr/>
          <p:nvPr/>
        </p:nvSpPr>
        <p:spPr>
          <a:xfrm rot="976903">
            <a:off x="3181669" y="2925367"/>
            <a:ext cx="4754417" cy="18179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ru-RU" sz="16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6973" y="2243502"/>
            <a:ext cx="1961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FFC000"/>
                </a:solidFill>
                <a:cs typeface="Arial" panose="020B0604020202020204" pitchFamily="34" charset="0"/>
              </a:rPr>
              <a:t>РЫНОЧНАЯ ЭКОНОМИКА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65187" y="2795252"/>
            <a:ext cx="2350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FFC000"/>
                </a:solidFill>
                <a:cs typeface="Arial" panose="020B0604020202020204" pitchFamily="34" charset="0"/>
              </a:rPr>
              <a:t>ИНФОРМАЦИОННАЯ</a:t>
            </a: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C000"/>
                </a:solidFill>
                <a:cs typeface="Arial" panose="020B0604020202020204" pitchFamily="34" charset="0"/>
              </a:rPr>
              <a:t>ЭКОНОМИКА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200027" y="3676458"/>
            <a:ext cx="0" cy="1626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7525" y="4235607"/>
            <a:ext cx="2257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Водоснабжение и водоотведение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799080" y="2595323"/>
            <a:ext cx="0" cy="2943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0132" y="3940244"/>
            <a:ext cx="1763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Жилищное х-во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5093" y="4775419"/>
            <a:ext cx="1952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Теплоэнергетика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98367" y="5117725"/>
            <a:ext cx="1278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Прочие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213469" y="4499694"/>
            <a:ext cx="284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22383" y="4928900"/>
            <a:ext cx="284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13470" y="5286683"/>
            <a:ext cx="284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05102" y="3692774"/>
            <a:ext cx="1159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Заказчик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H="1">
            <a:off x="5549885" y="3985909"/>
            <a:ext cx="0" cy="213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cxnSpLocks/>
          </p:cNvCxnSpPr>
          <p:nvPr/>
        </p:nvCxnSpPr>
        <p:spPr>
          <a:xfrm>
            <a:off x="5549885" y="4345903"/>
            <a:ext cx="0" cy="2320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H="1">
            <a:off x="5558877" y="4775419"/>
            <a:ext cx="0" cy="2344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861837" y="4949967"/>
            <a:ext cx="1477239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Поставщики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5596448" y="5195948"/>
            <a:ext cx="0" cy="3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949607" y="4969441"/>
            <a:ext cx="1866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prstClr val="white"/>
                </a:solidFill>
                <a:cs typeface="Arial" panose="020B0604020202020204" pitchFamily="34" charset="0"/>
              </a:rPr>
              <a:t>Этапы жизненного цикла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6686509" y="5117726"/>
            <a:ext cx="2217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55077" y="2797327"/>
            <a:ext cx="2358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cs typeface="Arial" panose="020B0604020202020204" pitchFamily="34" charset="0"/>
              </a:rPr>
              <a:t>ТЕРРИТОРИАЛЬНЫЙ СТРОИТЕЛЬНЫЙ КОМПЛЕКС</a:t>
            </a:r>
          </a:p>
        </p:txBody>
      </p:sp>
      <p:cxnSp>
        <p:nvCxnSpPr>
          <p:cNvPr id="20" name="Прямая соединительная линия 19"/>
          <p:cNvCxnSpPr>
            <a:cxnSpLocks/>
            <a:endCxn id="27" idx="1"/>
          </p:cNvCxnSpPr>
          <p:nvPr/>
        </p:nvCxnSpPr>
        <p:spPr>
          <a:xfrm flipV="1">
            <a:off x="228228" y="4109521"/>
            <a:ext cx="3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5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94625"/>
            <a:ext cx="8061453" cy="4529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СОВРЕМЕННЫЕ КОНЦЕПЦИИ МЕНЕДЖМЕНТА: СТРОИТЕЛЬСТВО – ЧАСТЬ УПРАВЛЕНИЯ НЕДВИЖИМОСТЬЮ</a:t>
            </a:r>
          </a:p>
        </p:txBody>
      </p:sp>
      <p:sp>
        <p:nvSpPr>
          <p:cNvPr id="30" name="Поле 688"/>
          <p:cNvSpPr txBox="1">
            <a:spLocks/>
          </p:cNvSpPr>
          <p:nvPr/>
        </p:nvSpPr>
        <p:spPr>
          <a:xfrm>
            <a:off x="628650" y="1665880"/>
            <a:ext cx="7886700" cy="4499424"/>
          </a:xfrm>
          <a:prstGeom prst="rect">
            <a:avLst/>
          </a:prstGeom>
          <a:solidFill>
            <a:srgbClr val="C00000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white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Assets Management  </a:t>
            </a:r>
            <a:r>
              <a:rPr lang="ru-RU" sz="2000" dirty="0">
                <a:solidFill>
                  <a:prstClr val="white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34" name="Поле 687"/>
          <p:cNvSpPr txBox="1">
            <a:spLocks/>
          </p:cNvSpPr>
          <p:nvPr/>
        </p:nvSpPr>
        <p:spPr>
          <a:xfrm>
            <a:off x="1076467" y="2352312"/>
            <a:ext cx="6991066" cy="245403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Building Management – </a:t>
            </a:r>
            <a:r>
              <a:rPr lang="ru-RU" sz="90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Управління будівельним об</a:t>
            </a:r>
            <a:r>
              <a:rPr lang="en-US" sz="90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ru-RU" sz="90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єктом</a:t>
            </a:r>
            <a:endParaRPr lang="ru-RU" sz="105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72403" y="2075314"/>
            <a:ext cx="7226489" cy="320857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1350" dirty="0">
                <a:solidFill>
                  <a:prstClr val="white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REAL ESTATE MANAGEMENT</a:t>
            </a: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ru-RU" sz="135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" name="Поле 683"/>
          <p:cNvSpPr txBox="1">
            <a:spLocks/>
          </p:cNvSpPr>
          <p:nvPr/>
        </p:nvSpPr>
        <p:spPr>
          <a:xfrm>
            <a:off x="1243450" y="3182725"/>
            <a:ext cx="865652" cy="210116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9383"/>
            </a:avLst>
          </a:prstGeom>
          <a:solidFill>
            <a:schemeClr val="bg2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 defTabSz="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050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defTabSz="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050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defTabSz="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050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defTabSz="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050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defTabSz="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050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defTabSz="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050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defTabSz="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9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050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defTabSz="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9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050" dirty="0">
              <a:solidFill>
                <a:prstClr val="whit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 defTabSz="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5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Design</a:t>
            </a:r>
            <a:endParaRPr lang="ru-RU" sz="135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69010" y="2460474"/>
            <a:ext cx="430887" cy="177971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vert270" wrap="square" rtlCol="0" anchor="ctr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Cost Engineering</a:t>
            </a:r>
            <a:endParaRPr lang="ru-RU" sz="16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64438" y="2460474"/>
            <a:ext cx="430887" cy="177971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vert270"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Value </a:t>
            </a:r>
            <a:r>
              <a:rPr lang="uk-UA" sz="1600" b="1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ngineering</a:t>
            </a:r>
            <a:endParaRPr lang="ru-RU" sz="16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93025" y="2460474"/>
            <a:ext cx="1760561" cy="2844000"/>
          </a:xfrm>
          <a:prstGeom prst="downArrowCallout">
            <a:avLst>
              <a:gd name="adj1" fmla="val 10672"/>
              <a:gd name="adj2" fmla="val 12463"/>
              <a:gd name="adj3" fmla="val 13359"/>
              <a:gd name="adj4" fmla="val 77013"/>
            </a:avLst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Construction</a:t>
            </a:r>
            <a:endParaRPr lang="ru-RU" sz="135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91253" y="2475581"/>
            <a:ext cx="1762334" cy="1754326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ru-RU" sz="12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ru-RU" sz="12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ru-RU" sz="12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ru-RU" sz="12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ru-RU" sz="12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Construction project management</a:t>
            </a:r>
            <a:endParaRPr lang="ru-RU" sz="16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45508" y="2460474"/>
            <a:ext cx="3736075" cy="2808000"/>
          </a:xfrm>
          <a:prstGeom prst="downArrowCallout">
            <a:avLst>
              <a:gd name="adj1" fmla="val 6028"/>
              <a:gd name="adj2" fmla="val 8156"/>
              <a:gd name="adj3" fmla="val 7595"/>
              <a:gd name="adj4" fmla="val 78452"/>
            </a:avLst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prstClr val="white"/>
              </a:solidFill>
              <a:latin typeface="Corbel" panose="020B0503020204020204"/>
            </a:endParaRPr>
          </a:p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Operation and Maintenance</a:t>
            </a:r>
            <a:endParaRPr lang="ru-RU" sz="135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23354" y="2590378"/>
            <a:ext cx="3380381" cy="338554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Real property management</a:t>
            </a:r>
            <a:endParaRPr lang="ru-RU" sz="160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37428" y="3038745"/>
            <a:ext cx="3359909" cy="584775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Building maintenance management</a:t>
            </a:r>
            <a:endParaRPr lang="ru-RU" sz="16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23354" y="3731241"/>
            <a:ext cx="3366307" cy="338554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Facility management</a:t>
            </a:r>
            <a:endParaRPr lang="ru-RU" sz="1600" b="1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2403" y="5283885"/>
            <a:ext cx="7226489" cy="369332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LIFE CYCLE COSTING – WHOLE LIFE APPRAISAL</a:t>
            </a:r>
            <a:endParaRPr lang="ru-RU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7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1268760"/>
            <a:ext cx="81369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 2016 г. из 42503 млн </a:t>
            </a:r>
            <a:r>
              <a:rPr lang="ru-RU" dirty="0" err="1"/>
              <a:t>грн</a:t>
            </a:r>
            <a:r>
              <a:rPr lang="ru-RU" dirty="0"/>
              <a:t> капитальных инвестиций в жилые здания стоимость непосредственно строительных работ составила 18012 млн </a:t>
            </a:r>
            <a:r>
              <a:rPr lang="ru-RU" dirty="0" err="1"/>
              <a:t>грн</a:t>
            </a:r>
            <a:r>
              <a:rPr lang="ru-RU" dirty="0"/>
              <a:t>, или 42%. За эти средства было введено в эксплуатацию всего 9367 тыс. кв. м жилья, в том числе 8341 тыс. кв. м - нового. Инвестиции в новое строительство 1 кв. м жилья составили почти 5100 </a:t>
            </a:r>
            <a:r>
              <a:rPr lang="ru-RU" dirty="0" err="1"/>
              <a:t>грн</a:t>
            </a:r>
            <a:r>
              <a:rPr lang="ru-RU" dirty="0"/>
              <a:t> со стоимостью строительных работ примерно 2150 грн. При ценах  10 – 20 тыс. </a:t>
            </a:r>
            <a:r>
              <a:rPr lang="ru-RU" dirty="0" err="1"/>
              <a:t>грн</a:t>
            </a:r>
            <a:r>
              <a:rPr lang="ru-RU" dirty="0"/>
              <a:t> за квадратный метр, убытков вроде не предполагается.  С другой стороны, показатели работы предприятий отрасли в статистике за все годы независимости оказались отрицательными:  </a:t>
            </a:r>
          </a:p>
          <a:p>
            <a:r>
              <a:rPr lang="ru-RU" dirty="0"/>
              <a:t> </a:t>
            </a:r>
          </a:p>
          <a:p>
            <a:pPr algn="ctr"/>
            <a:r>
              <a:rPr lang="ru-RU" dirty="0"/>
              <a:t>Финансовый результат работы строительных предприятий Украины</a:t>
            </a:r>
          </a:p>
          <a:p>
            <a:pPr algn="ctr"/>
            <a:r>
              <a:rPr lang="ru-RU" dirty="0"/>
              <a:t>млн. </a:t>
            </a:r>
            <a:r>
              <a:rPr lang="ru-RU" dirty="0" err="1"/>
              <a:t>грн</a:t>
            </a:r>
            <a:endParaRPr lang="ru-RU" dirty="0"/>
          </a:p>
          <a:p>
            <a:r>
              <a:rPr lang="ru-RU" sz="1600" dirty="0"/>
              <a:t>2008	2009      2010      2011      2012      2013	     2014	    2015	    2016</a:t>
            </a:r>
          </a:p>
          <a:p>
            <a:endParaRPr lang="ru-RU" sz="1600" dirty="0"/>
          </a:p>
          <a:p>
            <a:r>
              <a:rPr lang="ru-RU" sz="1600" dirty="0"/>
              <a:t>-7975,4 -4439,0   -5095,7  -4580,1  -1012,7  -5893,2 -27948,8 -25861,9  -1300,1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404664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ТЕНЕВАЯ ОТРАСЛЬ</a:t>
            </a:r>
          </a:p>
        </p:txBody>
      </p:sp>
    </p:spTree>
    <p:extLst>
      <p:ext uri="{BB962C8B-B14F-4D97-AF65-F5344CB8AC3E}">
        <p14:creationId xmlns:p14="http://schemas.microsoft.com/office/powerpoint/2010/main" val="261371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540" y="569499"/>
            <a:ext cx="7886700" cy="612899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ЦЕНООБРАЗОВАНИЕ И НЕОПРЕДЕЛЕННОСТЬ ЭФФЕКТИВНОСТИ ИНВЕСТИЦИОННЫХ ПРОЦЕССОВ</a:t>
            </a:r>
          </a:p>
        </p:txBody>
      </p:sp>
      <p:grpSp>
        <p:nvGrpSpPr>
          <p:cNvPr id="3" name="Полотно 627"/>
          <p:cNvGrpSpPr/>
          <p:nvPr/>
        </p:nvGrpSpPr>
        <p:grpSpPr>
          <a:xfrm>
            <a:off x="467544" y="1543419"/>
            <a:ext cx="8139364" cy="4837909"/>
            <a:chOff x="0" y="-277465"/>
            <a:chExt cx="5240550" cy="321307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5181600" cy="2935605"/>
            </a:xfrm>
            <a:prstGeom prst="rect">
              <a:avLst/>
            </a:prstGeom>
            <a:noFill/>
            <a:ln w="9525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</p:sp>
        <p:cxnSp>
          <p:nvCxnSpPr>
            <p:cNvPr id="6" name="Line 4"/>
            <p:cNvCxnSpPr/>
            <p:nvPr/>
          </p:nvCxnSpPr>
          <p:spPr bwMode="auto">
            <a:xfrm>
              <a:off x="342900" y="69833"/>
              <a:ext cx="0" cy="233281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42900" y="832517"/>
              <a:ext cx="3790689" cy="1299957"/>
            </a:xfrm>
            <a:custGeom>
              <a:avLst/>
              <a:gdLst>
                <a:gd name="T0" fmla="*/ 0 w 6480"/>
                <a:gd name="T1" fmla="*/ 1050 h 1710"/>
                <a:gd name="T2" fmla="*/ 1080 w 6480"/>
                <a:gd name="T3" fmla="*/ 1590 h 1710"/>
                <a:gd name="T4" fmla="*/ 2700 w 6480"/>
                <a:gd name="T5" fmla="*/ 330 h 1710"/>
                <a:gd name="T6" fmla="*/ 5040 w 6480"/>
                <a:gd name="T7" fmla="*/ 150 h 1710"/>
                <a:gd name="T8" fmla="*/ 6480 w 6480"/>
                <a:gd name="T9" fmla="*/ 1230 h 1710"/>
                <a:gd name="connsiteX0" fmla="*/ 0 w 9949"/>
                <a:gd name="connsiteY0" fmla="*/ 6343 h 9085"/>
                <a:gd name="connsiteX1" fmla="*/ 1616 w 9949"/>
                <a:gd name="connsiteY1" fmla="*/ 8850 h 9085"/>
                <a:gd name="connsiteX2" fmla="*/ 4116 w 9949"/>
                <a:gd name="connsiteY2" fmla="*/ 1482 h 9085"/>
                <a:gd name="connsiteX3" fmla="*/ 7727 w 9949"/>
                <a:gd name="connsiteY3" fmla="*/ 429 h 9085"/>
                <a:gd name="connsiteX4" fmla="*/ 9949 w 9949"/>
                <a:gd name="connsiteY4" fmla="*/ 6745 h 9085"/>
                <a:gd name="connsiteX0" fmla="*/ 0 w 10000"/>
                <a:gd name="connsiteY0" fmla="*/ 6982 h 10000"/>
                <a:gd name="connsiteX1" fmla="*/ 1624 w 10000"/>
                <a:gd name="connsiteY1" fmla="*/ 9741 h 10000"/>
                <a:gd name="connsiteX2" fmla="*/ 4137 w 10000"/>
                <a:gd name="connsiteY2" fmla="*/ 1631 h 10000"/>
                <a:gd name="connsiteX3" fmla="*/ 7767 w 10000"/>
                <a:gd name="connsiteY3" fmla="*/ 472 h 10000"/>
                <a:gd name="connsiteX4" fmla="*/ 10000 w 10000"/>
                <a:gd name="connsiteY4" fmla="*/ 6988 h 10000"/>
                <a:gd name="connsiteX0" fmla="*/ 0 w 10000"/>
                <a:gd name="connsiteY0" fmla="*/ 6968 h 9644"/>
                <a:gd name="connsiteX1" fmla="*/ 1550 w 10000"/>
                <a:gd name="connsiteY1" fmla="*/ 9339 h 9644"/>
                <a:gd name="connsiteX2" fmla="*/ 4137 w 10000"/>
                <a:gd name="connsiteY2" fmla="*/ 1617 h 9644"/>
                <a:gd name="connsiteX3" fmla="*/ 7767 w 10000"/>
                <a:gd name="connsiteY3" fmla="*/ 458 h 9644"/>
                <a:gd name="connsiteX4" fmla="*/ 10000 w 10000"/>
                <a:gd name="connsiteY4" fmla="*/ 6974 h 9644"/>
                <a:gd name="connsiteX0" fmla="*/ 0 w 10000"/>
                <a:gd name="connsiteY0" fmla="*/ 7320 h 12343"/>
                <a:gd name="connsiteX1" fmla="*/ 1698 w 10000"/>
                <a:gd name="connsiteY1" fmla="*/ 12195 h 12343"/>
                <a:gd name="connsiteX2" fmla="*/ 4137 w 10000"/>
                <a:gd name="connsiteY2" fmla="*/ 1772 h 12343"/>
                <a:gd name="connsiteX3" fmla="*/ 7767 w 10000"/>
                <a:gd name="connsiteY3" fmla="*/ 570 h 12343"/>
                <a:gd name="connsiteX4" fmla="*/ 10000 w 10000"/>
                <a:gd name="connsiteY4" fmla="*/ 7326 h 12343"/>
                <a:gd name="connsiteX0" fmla="*/ 0 w 10000"/>
                <a:gd name="connsiteY0" fmla="*/ 7402 h 14152"/>
                <a:gd name="connsiteX1" fmla="*/ 1797 w 10000"/>
                <a:gd name="connsiteY1" fmla="*/ 14046 h 14152"/>
                <a:gd name="connsiteX2" fmla="*/ 4137 w 10000"/>
                <a:gd name="connsiteY2" fmla="*/ 1854 h 14152"/>
                <a:gd name="connsiteX3" fmla="*/ 7767 w 10000"/>
                <a:gd name="connsiteY3" fmla="*/ 652 h 14152"/>
                <a:gd name="connsiteX4" fmla="*/ 10000 w 10000"/>
                <a:gd name="connsiteY4" fmla="*/ 7408 h 14152"/>
                <a:gd name="connsiteX0" fmla="*/ 0 w 10000"/>
                <a:gd name="connsiteY0" fmla="*/ 6963 h 13713"/>
                <a:gd name="connsiteX1" fmla="*/ 1797 w 10000"/>
                <a:gd name="connsiteY1" fmla="*/ 13607 h 13713"/>
                <a:gd name="connsiteX2" fmla="*/ 4137 w 10000"/>
                <a:gd name="connsiteY2" fmla="*/ 1415 h 13713"/>
                <a:gd name="connsiteX3" fmla="*/ 7792 w 10000"/>
                <a:gd name="connsiteY3" fmla="*/ 923 h 13713"/>
                <a:gd name="connsiteX4" fmla="*/ 10000 w 10000"/>
                <a:gd name="connsiteY4" fmla="*/ 6969 h 13713"/>
                <a:gd name="connsiteX0" fmla="*/ 0 w 10000"/>
                <a:gd name="connsiteY0" fmla="*/ 6963 h 13713"/>
                <a:gd name="connsiteX1" fmla="*/ 1797 w 10000"/>
                <a:gd name="connsiteY1" fmla="*/ 13607 h 13713"/>
                <a:gd name="connsiteX2" fmla="*/ 4137 w 10000"/>
                <a:gd name="connsiteY2" fmla="*/ 1415 h 13713"/>
                <a:gd name="connsiteX3" fmla="*/ 7792 w 10000"/>
                <a:gd name="connsiteY3" fmla="*/ 923 h 13713"/>
                <a:gd name="connsiteX4" fmla="*/ 10000 w 10000"/>
                <a:gd name="connsiteY4" fmla="*/ 6969 h 13713"/>
                <a:gd name="connsiteX0" fmla="*/ 0 w 10000"/>
                <a:gd name="connsiteY0" fmla="*/ 6963 h 13713"/>
                <a:gd name="connsiteX1" fmla="*/ 1797 w 10000"/>
                <a:gd name="connsiteY1" fmla="*/ 13607 h 13713"/>
                <a:gd name="connsiteX2" fmla="*/ 4137 w 10000"/>
                <a:gd name="connsiteY2" fmla="*/ 1415 h 13713"/>
                <a:gd name="connsiteX3" fmla="*/ 7792 w 10000"/>
                <a:gd name="connsiteY3" fmla="*/ 923 h 13713"/>
                <a:gd name="connsiteX4" fmla="*/ 10000 w 10000"/>
                <a:gd name="connsiteY4" fmla="*/ 6969 h 13713"/>
                <a:gd name="connsiteX0" fmla="*/ 0 w 10000"/>
                <a:gd name="connsiteY0" fmla="*/ 6436 h 13186"/>
                <a:gd name="connsiteX1" fmla="*/ 1797 w 10000"/>
                <a:gd name="connsiteY1" fmla="*/ 13080 h 13186"/>
                <a:gd name="connsiteX2" fmla="*/ 4137 w 10000"/>
                <a:gd name="connsiteY2" fmla="*/ 888 h 13186"/>
                <a:gd name="connsiteX3" fmla="*/ 7891 w 10000"/>
                <a:gd name="connsiteY3" fmla="*/ 1604 h 13186"/>
                <a:gd name="connsiteX4" fmla="*/ 10000 w 10000"/>
                <a:gd name="connsiteY4" fmla="*/ 6442 h 13186"/>
                <a:gd name="connsiteX0" fmla="*/ 0 w 10000"/>
                <a:gd name="connsiteY0" fmla="*/ 6624 h 13374"/>
                <a:gd name="connsiteX1" fmla="*/ 1797 w 10000"/>
                <a:gd name="connsiteY1" fmla="*/ 13268 h 13374"/>
                <a:gd name="connsiteX2" fmla="*/ 4137 w 10000"/>
                <a:gd name="connsiteY2" fmla="*/ 1076 h 13374"/>
                <a:gd name="connsiteX3" fmla="*/ 8014 w 10000"/>
                <a:gd name="connsiteY3" fmla="*/ 1289 h 13374"/>
                <a:gd name="connsiteX4" fmla="*/ 10000 w 10000"/>
                <a:gd name="connsiteY4" fmla="*/ 6630 h 13374"/>
                <a:gd name="connsiteX0" fmla="*/ 0 w 10000"/>
                <a:gd name="connsiteY0" fmla="*/ 6624 h 13374"/>
                <a:gd name="connsiteX1" fmla="*/ 1797 w 10000"/>
                <a:gd name="connsiteY1" fmla="*/ 13268 h 13374"/>
                <a:gd name="connsiteX2" fmla="*/ 4137 w 10000"/>
                <a:gd name="connsiteY2" fmla="*/ 1076 h 13374"/>
                <a:gd name="connsiteX3" fmla="*/ 8014 w 10000"/>
                <a:gd name="connsiteY3" fmla="*/ 1289 h 13374"/>
                <a:gd name="connsiteX4" fmla="*/ 10000 w 10000"/>
                <a:gd name="connsiteY4" fmla="*/ 6630 h 13374"/>
                <a:gd name="connsiteX0" fmla="*/ 0 w 10000"/>
                <a:gd name="connsiteY0" fmla="*/ 6581 h 12738"/>
                <a:gd name="connsiteX1" fmla="*/ 1797 w 10000"/>
                <a:gd name="connsiteY1" fmla="*/ 12621 h 12738"/>
                <a:gd name="connsiteX2" fmla="*/ 4137 w 10000"/>
                <a:gd name="connsiteY2" fmla="*/ 1033 h 12738"/>
                <a:gd name="connsiteX3" fmla="*/ 8014 w 10000"/>
                <a:gd name="connsiteY3" fmla="*/ 1246 h 12738"/>
                <a:gd name="connsiteX4" fmla="*/ 10000 w 10000"/>
                <a:gd name="connsiteY4" fmla="*/ 6587 h 12738"/>
                <a:gd name="connsiteX0" fmla="*/ 0 w 10000"/>
                <a:gd name="connsiteY0" fmla="*/ 6149 h 12189"/>
                <a:gd name="connsiteX1" fmla="*/ 1797 w 10000"/>
                <a:gd name="connsiteY1" fmla="*/ 12189 h 12189"/>
                <a:gd name="connsiteX2" fmla="*/ 3468 w 10000"/>
                <a:gd name="connsiteY2" fmla="*/ 6055 h 12189"/>
                <a:gd name="connsiteX3" fmla="*/ 4137 w 10000"/>
                <a:gd name="connsiteY3" fmla="*/ 601 h 12189"/>
                <a:gd name="connsiteX4" fmla="*/ 8014 w 10000"/>
                <a:gd name="connsiteY4" fmla="*/ 814 h 12189"/>
                <a:gd name="connsiteX5" fmla="*/ 10000 w 10000"/>
                <a:gd name="connsiteY5" fmla="*/ 6155 h 12189"/>
                <a:gd name="connsiteX0" fmla="*/ 0 w 10000"/>
                <a:gd name="connsiteY0" fmla="*/ 5886 h 11926"/>
                <a:gd name="connsiteX1" fmla="*/ 1797 w 10000"/>
                <a:gd name="connsiteY1" fmla="*/ 11926 h 11926"/>
                <a:gd name="connsiteX2" fmla="*/ 3468 w 10000"/>
                <a:gd name="connsiteY2" fmla="*/ 5792 h 11926"/>
                <a:gd name="connsiteX3" fmla="*/ 3910 w 10000"/>
                <a:gd name="connsiteY3" fmla="*/ 1433 h 11926"/>
                <a:gd name="connsiteX4" fmla="*/ 4137 w 10000"/>
                <a:gd name="connsiteY4" fmla="*/ 338 h 11926"/>
                <a:gd name="connsiteX5" fmla="*/ 8014 w 10000"/>
                <a:gd name="connsiteY5" fmla="*/ 551 h 11926"/>
                <a:gd name="connsiteX6" fmla="*/ 10000 w 10000"/>
                <a:gd name="connsiteY6" fmla="*/ 5892 h 11926"/>
                <a:gd name="connsiteX0" fmla="*/ 0 w 10000"/>
                <a:gd name="connsiteY0" fmla="*/ 6046 h 12086"/>
                <a:gd name="connsiteX1" fmla="*/ 1797 w 10000"/>
                <a:gd name="connsiteY1" fmla="*/ 12086 h 12086"/>
                <a:gd name="connsiteX2" fmla="*/ 3468 w 10000"/>
                <a:gd name="connsiteY2" fmla="*/ 5952 h 12086"/>
                <a:gd name="connsiteX3" fmla="*/ 3910 w 10000"/>
                <a:gd name="connsiteY3" fmla="*/ 1593 h 12086"/>
                <a:gd name="connsiteX4" fmla="*/ 4395 w 10000"/>
                <a:gd name="connsiteY4" fmla="*/ 160 h 12086"/>
                <a:gd name="connsiteX5" fmla="*/ 8014 w 10000"/>
                <a:gd name="connsiteY5" fmla="*/ 711 h 12086"/>
                <a:gd name="connsiteX6" fmla="*/ 10000 w 10000"/>
                <a:gd name="connsiteY6" fmla="*/ 6052 h 12086"/>
                <a:gd name="connsiteX0" fmla="*/ 0 w 10000"/>
                <a:gd name="connsiteY0" fmla="*/ 6150 h 12190"/>
                <a:gd name="connsiteX1" fmla="*/ 1797 w 10000"/>
                <a:gd name="connsiteY1" fmla="*/ 12190 h 12190"/>
                <a:gd name="connsiteX2" fmla="*/ 3468 w 10000"/>
                <a:gd name="connsiteY2" fmla="*/ 6056 h 12190"/>
                <a:gd name="connsiteX3" fmla="*/ 3910 w 10000"/>
                <a:gd name="connsiteY3" fmla="*/ 1697 h 12190"/>
                <a:gd name="connsiteX4" fmla="*/ 4799 w 10000"/>
                <a:gd name="connsiteY4" fmla="*/ 104 h 12190"/>
                <a:gd name="connsiteX5" fmla="*/ 8014 w 10000"/>
                <a:gd name="connsiteY5" fmla="*/ 815 h 12190"/>
                <a:gd name="connsiteX6" fmla="*/ 10000 w 10000"/>
                <a:gd name="connsiteY6" fmla="*/ 6156 h 12190"/>
                <a:gd name="connsiteX0" fmla="*/ 0 w 10000"/>
                <a:gd name="connsiteY0" fmla="*/ 6227 h 12267"/>
                <a:gd name="connsiteX1" fmla="*/ 1797 w 10000"/>
                <a:gd name="connsiteY1" fmla="*/ 12267 h 12267"/>
                <a:gd name="connsiteX2" fmla="*/ 3468 w 10000"/>
                <a:gd name="connsiteY2" fmla="*/ 6133 h 12267"/>
                <a:gd name="connsiteX3" fmla="*/ 3910 w 10000"/>
                <a:gd name="connsiteY3" fmla="*/ 1774 h 12267"/>
                <a:gd name="connsiteX4" fmla="*/ 5000 w 10000"/>
                <a:gd name="connsiteY4" fmla="*/ 77 h 12267"/>
                <a:gd name="connsiteX5" fmla="*/ 8014 w 10000"/>
                <a:gd name="connsiteY5" fmla="*/ 892 h 12267"/>
                <a:gd name="connsiteX6" fmla="*/ 10000 w 10000"/>
                <a:gd name="connsiteY6" fmla="*/ 6233 h 12267"/>
                <a:gd name="connsiteX0" fmla="*/ 0 w 10000"/>
                <a:gd name="connsiteY0" fmla="*/ 6227 h 13738"/>
                <a:gd name="connsiteX1" fmla="*/ 1663 w 10000"/>
                <a:gd name="connsiteY1" fmla="*/ 13738 h 13738"/>
                <a:gd name="connsiteX2" fmla="*/ 3468 w 10000"/>
                <a:gd name="connsiteY2" fmla="*/ 6133 h 13738"/>
                <a:gd name="connsiteX3" fmla="*/ 3910 w 10000"/>
                <a:gd name="connsiteY3" fmla="*/ 1774 h 13738"/>
                <a:gd name="connsiteX4" fmla="*/ 5000 w 10000"/>
                <a:gd name="connsiteY4" fmla="*/ 77 h 13738"/>
                <a:gd name="connsiteX5" fmla="*/ 8014 w 10000"/>
                <a:gd name="connsiteY5" fmla="*/ 892 h 13738"/>
                <a:gd name="connsiteX6" fmla="*/ 10000 w 10000"/>
                <a:gd name="connsiteY6" fmla="*/ 6233 h 13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3738">
                  <a:moveTo>
                    <a:pt x="0" y="6227"/>
                  </a:moveTo>
                  <a:cubicBezTo>
                    <a:pt x="488" y="8430"/>
                    <a:pt x="1085" y="13754"/>
                    <a:pt x="1663" y="13738"/>
                  </a:cubicBezTo>
                  <a:cubicBezTo>
                    <a:pt x="2241" y="13722"/>
                    <a:pt x="3148" y="7882"/>
                    <a:pt x="3468" y="6133"/>
                  </a:cubicBezTo>
                  <a:cubicBezTo>
                    <a:pt x="3788" y="4384"/>
                    <a:pt x="3799" y="2683"/>
                    <a:pt x="3910" y="1774"/>
                  </a:cubicBezTo>
                  <a:cubicBezTo>
                    <a:pt x="4021" y="865"/>
                    <a:pt x="4316" y="224"/>
                    <a:pt x="5000" y="77"/>
                  </a:cubicBezTo>
                  <a:cubicBezTo>
                    <a:pt x="5684" y="-70"/>
                    <a:pt x="7037" y="-109"/>
                    <a:pt x="8014" y="892"/>
                  </a:cubicBezTo>
                  <a:cubicBezTo>
                    <a:pt x="9016" y="3203"/>
                    <a:pt x="9372" y="3130"/>
                    <a:pt x="10000" y="6233"/>
                  </a:cubicBezTo>
                </a:path>
              </a:pathLst>
            </a:custGeom>
            <a:solidFill>
              <a:sysClr val="window" lastClr="FFFFFF">
                <a:lumMod val="75000"/>
              </a:sysClr>
            </a:solidFill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486535" y="220416"/>
              <a:ext cx="2724720" cy="1212198"/>
            </a:xfrm>
            <a:custGeom>
              <a:avLst/>
              <a:gdLst>
                <a:gd name="T0" fmla="*/ 0 w 5580"/>
                <a:gd name="T1" fmla="*/ 1710 h 1710"/>
                <a:gd name="T2" fmla="*/ 900 w 5580"/>
                <a:gd name="T3" fmla="*/ 990 h 1710"/>
                <a:gd name="T4" fmla="*/ 1800 w 5580"/>
                <a:gd name="T5" fmla="*/ 450 h 1710"/>
                <a:gd name="T6" fmla="*/ 3780 w 5580"/>
                <a:gd name="T7" fmla="*/ 90 h 1710"/>
                <a:gd name="T8" fmla="*/ 5580 w 5580"/>
                <a:gd name="T9" fmla="*/ 990 h 1710"/>
                <a:gd name="connsiteX0" fmla="*/ 0 w 10000"/>
                <a:gd name="connsiteY0" fmla="*/ 9599 h 9599"/>
                <a:gd name="connsiteX1" fmla="*/ 1613 w 10000"/>
                <a:gd name="connsiteY1" fmla="*/ 5388 h 9599"/>
                <a:gd name="connsiteX2" fmla="*/ 3549 w 10000"/>
                <a:gd name="connsiteY2" fmla="*/ 1731 h 9599"/>
                <a:gd name="connsiteX3" fmla="*/ 6774 w 10000"/>
                <a:gd name="connsiteY3" fmla="*/ 125 h 9599"/>
                <a:gd name="connsiteX4" fmla="*/ 10000 w 10000"/>
                <a:gd name="connsiteY4" fmla="*/ 5388 h 9599"/>
                <a:gd name="connsiteX0" fmla="*/ 0 w 10000"/>
                <a:gd name="connsiteY0" fmla="*/ 9550 h 9550"/>
                <a:gd name="connsiteX1" fmla="*/ 1613 w 10000"/>
                <a:gd name="connsiteY1" fmla="*/ 5163 h 9550"/>
                <a:gd name="connsiteX2" fmla="*/ 3549 w 10000"/>
                <a:gd name="connsiteY2" fmla="*/ 1353 h 9550"/>
                <a:gd name="connsiteX3" fmla="*/ 6801 w 10000"/>
                <a:gd name="connsiteY3" fmla="*/ 168 h 9550"/>
                <a:gd name="connsiteX4" fmla="*/ 10000 w 10000"/>
                <a:gd name="connsiteY4" fmla="*/ 5163 h 9550"/>
                <a:gd name="connsiteX0" fmla="*/ 0 w 10000"/>
                <a:gd name="connsiteY0" fmla="*/ 9986 h 9986"/>
                <a:gd name="connsiteX1" fmla="*/ 1250 w 10000"/>
                <a:gd name="connsiteY1" fmla="*/ 4526 h 9986"/>
                <a:gd name="connsiteX2" fmla="*/ 3549 w 10000"/>
                <a:gd name="connsiteY2" fmla="*/ 1403 h 9986"/>
                <a:gd name="connsiteX3" fmla="*/ 6801 w 10000"/>
                <a:gd name="connsiteY3" fmla="*/ 162 h 9986"/>
                <a:gd name="connsiteX4" fmla="*/ 10000 w 10000"/>
                <a:gd name="connsiteY4" fmla="*/ 5392 h 9986"/>
                <a:gd name="connsiteX0" fmla="*/ 0 w 10000"/>
                <a:gd name="connsiteY0" fmla="*/ 9100 h 9100"/>
                <a:gd name="connsiteX1" fmla="*/ 1250 w 10000"/>
                <a:gd name="connsiteY1" fmla="*/ 3632 h 9100"/>
                <a:gd name="connsiteX2" fmla="*/ 3549 w 10000"/>
                <a:gd name="connsiteY2" fmla="*/ 505 h 9100"/>
                <a:gd name="connsiteX3" fmla="*/ 6735 w 10000"/>
                <a:gd name="connsiteY3" fmla="*/ 354 h 9100"/>
                <a:gd name="connsiteX4" fmla="*/ 10000 w 10000"/>
                <a:gd name="connsiteY4" fmla="*/ 4500 h 9100"/>
                <a:gd name="connsiteX0" fmla="*/ 0 w 10000"/>
                <a:gd name="connsiteY0" fmla="*/ 10000 h 10000"/>
                <a:gd name="connsiteX1" fmla="*/ 1250 w 10000"/>
                <a:gd name="connsiteY1" fmla="*/ 3991 h 10000"/>
                <a:gd name="connsiteX2" fmla="*/ 3549 w 10000"/>
                <a:gd name="connsiteY2" fmla="*/ 555 h 10000"/>
                <a:gd name="connsiteX3" fmla="*/ 6735 w 10000"/>
                <a:gd name="connsiteY3" fmla="*/ 389 h 10000"/>
                <a:gd name="connsiteX4" fmla="*/ 10000 w 10000"/>
                <a:gd name="connsiteY4" fmla="*/ 5192 h 10000"/>
                <a:gd name="connsiteX0" fmla="*/ 0 w 10000"/>
                <a:gd name="connsiteY0" fmla="*/ 9877 h 9877"/>
                <a:gd name="connsiteX1" fmla="*/ 1415 w 10000"/>
                <a:gd name="connsiteY1" fmla="*/ 967 h 9877"/>
                <a:gd name="connsiteX2" fmla="*/ 3549 w 10000"/>
                <a:gd name="connsiteY2" fmla="*/ 432 h 9877"/>
                <a:gd name="connsiteX3" fmla="*/ 6735 w 10000"/>
                <a:gd name="connsiteY3" fmla="*/ 266 h 9877"/>
                <a:gd name="connsiteX4" fmla="*/ 10000 w 10000"/>
                <a:gd name="connsiteY4" fmla="*/ 5069 h 9877"/>
                <a:gd name="connsiteX0" fmla="*/ 0 w 10000"/>
                <a:gd name="connsiteY0" fmla="*/ 12201 h 12201"/>
                <a:gd name="connsiteX1" fmla="*/ 1415 w 10000"/>
                <a:gd name="connsiteY1" fmla="*/ 3180 h 12201"/>
                <a:gd name="connsiteX2" fmla="*/ 3780 w 10000"/>
                <a:gd name="connsiteY2" fmla="*/ 5 h 12201"/>
                <a:gd name="connsiteX3" fmla="*/ 6735 w 10000"/>
                <a:gd name="connsiteY3" fmla="*/ 2470 h 12201"/>
                <a:gd name="connsiteX4" fmla="*/ 10000 w 10000"/>
                <a:gd name="connsiteY4" fmla="*/ 7333 h 12201"/>
                <a:gd name="connsiteX0" fmla="*/ 0 w 10000"/>
                <a:gd name="connsiteY0" fmla="*/ 12261 h 12261"/>
                <a:gd name="connsiteX1" fmla="*/ 1415 w 10000"/>
                <a:gd name="connsiteY1" fmla="*/ 3240 h 12261"/>
                <a:gd name="connsiteX2" fmla="*/ 3780 w 10000"/>
                <a:gd name="connsiteY2" fmla="*/ 65 h 12261"/>
                <a:gd name="connsiteX3" fmla="*/ 6768 w 10000"/>
                <a:gd name="connsiteY3" fmla="*/ 1316 h 12261"/>
                <a:gd name="connsiteX4" fmla="*/ 10000 w 10000"/>
                <a:gd name="connsiteY4" fmla="*/ 7393 h 12261"/>
                <a:gd name="connsiteX0" fmla="*/ 0 w 10000"/>
                <a:gd name="connsiteY0" fmla="*/ 12311 h 12311"/>
                <a:gd name="connsiteX1" fmla="*/ 1415 w 10000"/>
                <a:gd name="connsiteY1" fmla="*/ 3290 h 12311"/>
                <a:gd name="connsiteX2" fmla="*/ 3780 w 10000"/>
                <a:gd name="connsiteY2" fmla="*/ 115 h 12311"/>
                <a:gd name="connsiteX3" fmla="*/ 6768 w 10000"/>
                <a:gd name="connsiteY3" fmla="*/ 1366 h 12311"/>
                <a:gd name="connsiteX4" fmla="*/ 10000 w 10000"/>
                <a:gd name="connsiteY4" fmla="*/ 7443 h 12311"/>
                <a:gd name="connsiteX0" fmla="*/ 0 w 10000"/>
                <a:gd name="connsiteY0" fmla="*/ 12311 h 12311"/>
                <a:gd name="connsiteX1" fmla="*/ 1415 w 10000"/>
                <a:gd name="connsiteY1" fmla="*/ 3290 h 12311"/>
                <a:gd name="connsiteX2" fmla="*/ 3780 w 10000"/>
                <a:gd name="connsiteY2" fmla="*/ 115 h 12311"/>
                <a:gd name="connsiteX3" fmla="*/ 6768 w 10000"/>
                <a:gd name="connsiteY3" fmla="*/ 1366 h 12311"/>
                <a:gd name="connsiteX4" fmla="*/ 10000 w 10000"/>
                <a:gd name="connsiteY4" fmla="*/ 7443 h 12311"/>
                <a:gd name="connsiteX0" fmla="*/ 0 w 10000"/>
                <a:gd name="connsiteY0" fmla="*/ 13454 h 13454"/>
                <a:gd name="connsiteX1" fmla="*/ 1415 w 10000"/>
                <a:gd name="connsiteY1" fmla="*/ 4433 h 13454"/>
                <a:gd name="connsiteX2" fmla="*/ 3879 w 10000"/>
                <a:gd name="connsiteY2" fmla="*/ 43 h 13454"/>
                <a:gd name="connsiteX3" fmla="*/ 6768 w 10000"/>
                <a:gd name="connsiteY3" fmla="*/ 2509 h 13454"/>
                <a:gd name="connsiteX4" fmla="*/ 10000 w 10000"/>
                <a:gd name="connsiteY4" fmla="*/ 8586 h 13454"/>
                <a:gd name="connsiteX0" fmla="*/ 0 w 10000"/>
                <a:gd name="connsiteY0" fmla="*/ 13611 h 13611"/>
                <a:gd name="connsiteX1" fmla="*/ 1415 w 10000"/>
                <a:gd name="connsiteY1" fmla="*/ 4590 h 13611"/>
                <a:gd name="connsiteX2" fmla="*/ 3879 w 10000"/>
                <a:gd name="connsiteY2" fmla="*/ 200 h 13611"/>
                <a:gd name="connsiteX3" fmla="*/ 7326 w 10000"/>
                <a:gd name="connsiteY3" fmla="*/ 1451 h 13611"/>
                <a:gd name="connsiteX4" fmla="*/ 10000 w 10000"/>
                <a:gd name="connsiteY4" fmla="*/ 8743 h 13611"/>
                <a:gd name="connsiteX0" fmla="*/ 0 w 10000"/>
                <a:gd name="connsiteY0" fmla="*/ 13611 h 13611"/>
                <a:gd name="connsiteX1" fmla="*/ 1415 w 10000"/>
                <a:gd name="connsiteY1" fmla="*/ 4590 h 13611"/>
                <a:gd name="connsiteX2" fmla="*/ 3879 w 10000"/>
                <a:gd name="connsiteY2" fmla="*/ 200 h 13611"/>
                <a:gd name="connsiteX3" fmla="*/ 7326 w 10000"/>
                <a:gd name="connsiteY3" fmla="*/ 1451 h 13611"/>
                <a:gd name="connsiteX4" fmla="*/ 10000 w 10000"/>
                <a:gd name="connsiteY4" fmla="*/ 8743 h 13611"/>
                <a:gd name="connsiteX0" fmla="*/ 0 w 9443"/>
                <a:gd name="connsiteY0" fmla="*/ 13611 h 13611"/>
                <a:gd name="connsiteX1" fmla="*/ 1415 w 9443"/>
                <a:gd name="connsiteY1" fmla="*/ 4590 h 13611"/>
                <a:gd name="connsiteX2" fmla="*/ 3879 w 9443"/>
                <a:gd name="connsiteY2" fmla="*/ 200 h 13611"/>
                <a:gd name="connsiteX3" fmla="*/ 7326 w 9443"/>
                <a:gd name="connsiteY3" fmla="*/ 1451 h 13611"/>
                <a:gd name="connsiteX4" fmla="*/ 9443 w 9443"/>
                <a:gd name="connsiteY4" fmla="*/ 5603 h 13611"/>
                <a:gd name="connsiteX0" fmla="*/ 0 w 10000"/>
                <a:gd name="connsiteY0" fmla="*/ 10000 h 10000"/>
                <a:gd name="connsiteX1" fmla="*/ 1498 w 10000"/>
                <a:gd name="connsiteY1" fmla="*/ 3372 h 10000"/>
                <a:gd name="connsiteX2" fmla="*/ 4108 w 10000"/>
                <a:gd name="connsiteY2" fmla="*/ 147 h 10000"/>
                <a:gd name="connsiteX3" fmla="*/ 7758 w 10000"/>
                <a:gd name="connsiteY3" fmla="*/ 1066 h 10000"/>
                <a:gd name="connsiteX4" fmla="*/ 10000 w 10000"/>
                <a:gd name="connsiteY4" fmla="*/ 2406 h 10000"/>
                <a:gd name="connsiteX0" fmla="*/ 0 w 10000"/>
                <a:gd name="connsiteY0" fmla="*/ 10506 h 10506"/>
                <a:gd name="connsiteX1" fmla="*/ 1498 w 10000"/>
                <a:gd name="connsiteY1" fmla="*/ 3878 h 10506"/>
                <a:gd name="connsiteX2" fmla="*/ 4108 w 10000"/>
                <a:gd name="connsiteY2" fmla="*/ 653 h 10506"/>
                <a:gd name="connsiteX3" fmla="*/ 7758 w 10000"/>
                <a:gd name="connsiteY3" fmla="*/ 506 h 10506"/>
                <a:gd name="connsiteX4" fmla="*/ 10000 w 10000"/>
                <a:gd name="connsiteY4" fmla="*/ 2912 h 10506"/>
                <a:gd name="connsiteX0" fmla="*/ 0 w 10000"/>
                <a:gd name="connsiteY0" fmla="*/ 10835 h 10835"/>
                <a:gd name="connsiteX1" fmla="*/ 1498 w 10000"/>
                <a:gd name="connsiteY1" fmla="*/ 4207 h 10835"/>
                <a:gd name="connsiteX2" fmla="*/ 4143 w 10000"/>
                <a:gd name="connsiteY2" fmla="*/ 329 h 10835"/>
                <a:gd name="connsiteX3" fmla="*/ 7758 w 10000"/>
                <a:gd name="connsiteY3" fmla="*/ 835 h 10835"/>
                <a:gd name="connsiteX4" fmla="*/ 10000 w 10000"/>
                <a:gd name="connsiteY4" fmla="*/ 3241 h 10835"/>
                <a:gd name="connsiteX0" fmla="*/ 0 w 10000"/>
                <a:gd name="connsiteY0" fmla="*/ 10835 h 10835"/>
                <a:gd name="connsiteX1" fmla="*/ 1498 w 10000"/>
                <a:gd name="connsiteY1" fmla="*/ 4207 h 10835"/>
                <a:gd name="connsiteX2" fmla="*/ 4143 w 10000"/>
                <a:gd name="connsiteY2" fmla="*/ 329 h 10835"/>
                <a:gd name="connsiteX3" fmla="*/ 7758 w 10000"/>
                <a:gd name="connsiteY3" fmla="*/ 835 h 10835"/>
                <a:gd name="connsiteX4" fmla="*/ 10000 w 10000"/>
                <a:gd name="connsiteY4" fmla="*/ 2794 h 10835"/>
                <a:gd name="connsiteX0" fmla="*/ 0 w 10000"/>
                <a:gd name="connsiteY0" fmla="*/ 10835 h 10835"/>
                <a:gd name="connsiteX1" fmla="*/ 1498 w 10000"/>
                <a:gd name="connsiteY1" fmla="*/ 4207 h 10835"/>
                <a:gd name="connsiteX2" fmla="*/ 4143 w 10000"/>
                <a:gd name="connsiteY2" fmla="*/ 329 h 10835"/>
                <a:gd name="connsiteX3" fmla="*/ 7758 w 10000"/>
                <a:gd name="connsiteY3" fmla="*/ 835 h 10835"/>
                <a:gd name="connsiteX4" fmla="*/ 10000 w 10000"/>
                <a:gd name="connsiteY4" fmla="*/ 2794 h 10835"/>
                <a:gd name="connsiteX0" fmla="*/ 0 w 10000"/>
                <a:gd name="connsiteY0" fmla="*/ 10703 h 10703"/>
                <a:gd name="connsiteX1" fmla="*/ 1498 w 10000"/>
                <a:gd name="connsiteY1" fmla="*/ 4075 h 10703"/>
                <a:gd name="connsiteX2" fmla="*/ 4143 w 10000"/>
                <a:gd name="connsiteY2" fmla="*/ 197 h 10703"/>
                <a:gd name="connsiteX3" fmla="*/ 7758 w 10000"/>
                <a:gd name="connsiteY3" fmla="*/ 703 h 10703"/>
                <a:gd name="connsiteX4" fmla="*/ 8842 w 10000"/>
                <a:gd name="connsiteY4" fmla="*/ 1620 h 10703"/>
                <a:gd name="connsiteX5" fmla="*/ 10000 w 10000"/>
                <a:gd name="connsiteY5" fmla="*/ 2662 h 10703"/>
                <a:gd name="connsiteX0" fmla="*/ 0 w 10000"/>
                <a:gd name="connsiteY0" fmla="*/ 10703 h 10703"/>
                <a:gd name="connsiteX1" fmla="*/ 1498 w 10000"/>
                <a:gd name="connsiteY1" fmla="*/ 4075 h 10703"/>
                <a:gd name="connsiteX2" fmla="*/ 4143 w 10000"/>
                <a:gd name="connsiteY2" fmla="*/ 197 h 10703"/>
                <a:gd name="connsiteX3" fmla="*/ 7758 w 10000"/>
                <a:gd name="connsiteY3" fmla="*/ 703 h 10703"/>
                <a:gd name="connsiteX4" fmla="*/ 8842 w 10000"/>
                <a:gd name="connsiteY4" fmla="*/ 1620 h 10703"/>
                <a:gd name="connsiteX5" fmla="*/ 10000 w 10000"/>
                <a:gd name="connsiteY5" fmla="*/ 2662 h 10703"/>
                <a:gd name="connsiteX0" fmla="*/ 0 w 10000"/>
                <a:gd name="connsiteY0" fmla="*/ 10703 h 10703"/>
                <a:gd name="connsiteX1" fmla="*/ 1498 w 10000"/>
                <a:gd name="connsiteY1" fmla="*/ 4075 h 10703"/>
                <a:gd name="connsiteX2" fmla="*/ 4143 w 10000"/>
                <a:gd name="connsiteY2" fmla="*/ 197 h 10703"/>
                <a:gd name="connsiteX3" fmla="*/ 7758 w 10000"/>
                <a:gd name="connsiteY3" fmla="*/ 703 h 10703"/>
                <a:gd name="connsiteX4" fmla="*/ 8842 w 10000"/>
                <a:gd name="connsiteY4" fmla="*/ 1620 h 10703"/>
                <a:gd name="connsiteX5" fmla="*/ 10000 w 10000"/>
                <a:gd name="connsiteY5" fmla="*/ 3257 h 10703"/>
                <a:gd name="connsiteX0" fmla="*/ 0 w 10000"/>
                <a:gd name="connsiteY0" fmla="*/ 10703 h 10703"/>
                <a:gd name="connsiteX1" fmla="*/ 1498 w 10000"/>
                <a:gd name="connsiteY1" fmla="*/ 4075 h 10703"/>
                <a:gd name="connsiteX2" fmla="*/ 4143 w 10000"/>
                <a:gd name="connsiteY2" fmla="*/ 197 h 10703"/>
                <a:gd name="connsiteX3" fmla="*/ 7758 w 10000"/>
                <a:gd name="connsiteY3" fmla="*/ 703 h 10703"/>
                <a:gd name="connsiteX4" fmla="*/ 8947 w 10000"/>
                <a:gd name="connsiteY4" fmla="*/ 1546 h 10703"/>
                <a:gd name="connsiteX5" fmla="*/ 10000 w 10000"/>
                <a:gd name="connsiteY5" fmla="*/ 3257 h 10703"/>
                <a:gd name="connsiteX0" fmla="*/ 0 w 10000"/>
                <a:gd name="connsiteY0" fmla="*/ 10703 h 10703"/>
                <a:gd name="connsiteX1" fmla="*/ 522 w 10000"/>
                <a:gd name="connsiteY1" fmla="*/ 7498 h 10703"/>
                <a:gd name="connsiteX2" fmla="*/ 1498 w 10000"/>
                <a:gd name="connsiteY2" fmla="*/ 4075 h 10703"/>
                <a:gd name="connsiteX3" fmla="*/ 4143 w 10000"/>
                <a:gd name="connsiteY3" fmla="*/ 197 h 10703"/>
                <a:gd name="connsiteX4" fmla="*/ 7758 w 10000"/>
                <a:gd name="connsiteY4" fmla="*/ 703 h 10703"/>
                <a:gd name="connsiteX5" fmla="*/ 8947 w 10000"/>
                <a:gd name="connsiteY5" fmla="*/ 1546 h 10703"/>
                <a:gd name="connsiteX6" fmla="*/ 10000 w 10000"/>
                <a:gd name="connsiteY6" fmla="*/ 3257 h 10703"/>
                <a:gd name="connsiteX0" fmla="*/ 0 w 10000"/>
                <a:gd name="connsiteY0" fmla="*/ 10361 h 10361"/>
                <a:gd name="connsiteX1" fmla="*/ 522 w 10000"/>
                <a:gd name="connsiteY1" fmla="*/ 7156 h 10361"/>
                <a:gd name="connsiteX2" fmla="*/ 1498 w 10000"/>
                <a:gd name="connsiteY2" fmla="*/ 3733 h 10361"/>
                <a:gd name="connsiteX3" fmla="*/ 4283 w 10000"/>
                <a:gd name="connsiteY3" fmla="*/ 301 h 10361"/>
                <a:gd name="connsiteX4" fmla="*/ 7758 w 10000"/>
                <a:gd name="connsiteY4" fmla="*/ 361 h 10361"/>
                <a:gd name="connsiteX5" fmla="*/ 8947 w 10000"/>
                <a:gd name="connsiteY5" fmla="*/ 1204 h 10361"/>
                <a:gd name="connsiteX6" fmla="*/ 10000 w 10000"/>
                <a:gd name="connsiteY6" fmla="*/ 2915 h 10361"/>
                <a:gd name="connsiteX0" fmla="*/ 0 w 10000"/>
                <a:gd name="connsiteY0" fmla="*/ 10210 h 10210"/>
                <a:gd name="connsiteX1" fmla="*/ 522 w 10000"/>
                <a:gd name="connsiteY1" fmla="*/ 7005 h 10210"/>
                <a:gd name="connsiteX2" fmla="*/ 1498 w 10000"/>
                <a:gd name="connsiteY2" fmla="*/ 3582 h 10210"/>
                <a:gd name="connsiteX3" fmla="*/ 4283 w 10000"/>
                <a:gd name="connsiteY3" fmla="*/ 150 h 10210"/>
                <a:gd name="connsiteX4" fmla="*/ 7828 w 10000"/>
                <a:gd name="connsiteY4" fmla="*/ 731 h 10210"/>
                <a:gd name="connsiteX5" fmla="*/ 8947 w 10000"/>
                <a:gd name="connsiteY5" fmla="*/ 1053 h 10210"/>
                <a:gd name="connsiteX6" fmla="*/ 10000 w 10000"/>
                <a:gd name="connsiteY6" fmla="*/ 2764 h 10210"/>
                <a:gd name="connsiteX0" fmla="*/ 0 w 10000"/>
                <a:gd name="connsiteY0" fmla="*/ 10210 h 10210"/>
                <a:gd name="connsiteX1" fmla="*/ 522 w 10000"/>
                <a:gd name="connsiteY1" fmla="*/ 7005 h 10210"/>
                <a:gd name="connsiteX2" fmla="*/ 1498 w 10000"/>
                <a:gd name="connsiteY2" fmla="*/ 3582 h 10210"/>
                <a:gd name="connsiteX3" fmla="*/ 4283 w 10000"/>
                <a:gd name="connsiteY3" fmla="*/ 150 h 10210"/>
                <a:gd name="connsiteX4" fmla="*/ 7828 w 10000"/>
                <a:gd name="connsiteY4" fmla="*/ 731 h 10210"/>
                <a:gd name="connsiteX5" fmla="*/ 8842 w 10000"/>
                <a:gd name="connsiteY5" fmla="*/ 1722 h 10210"/>
                <a:gd name="connsiteX6" fmla="*/ 10000 w 10000"/>
                <a:gd name="connsiteY6" fmla="*/ 2764 h 10210"/>
                <a:gd name="connsiteX0" fmla="*/ 0 w 10000"/>
                <a:gd name="connsiteY0" fmla="*/ 10210 h 10210"/>
                <a:gd name="connsiteX1" fmla="*/ 522 w 10000"/>
                <a:gd name="connsiteY1" fmla="*/ 7005 h 10210"/>
                <a:gd name="connsiteX2" fmla="*/ 1498 w 10000"/>
                <a:gd name="connsiteY2" fmla="*/ 3582 h 10210"/>
                <a:gd name="connsiteX3" fmla="*/ 4283 w 10000"/>
                <a:gd name="connsiteY3" fmla="*/ 150 h 10210"/>
                <a:gd name="connsiteX4" fmla="*/ 7828 w 10000"/>
                <a:gd name="connsiteY4" fmla="*/ 731 h 10210"/>
                <a:gd name="connsiteX5" fmla="*/ 8842 w 10000"/>
                <a:gd name="connsiteY5" fmla="*/ 1722 h 10210"/>
                <a:gd name="connsiteX6" fmla="*/ 10000 w 10000"/>
                <a:gd name="connsiteY6" fmla="*/ 3285 h 10210"/>
                <a:gd name="connsiteX0" fmla="*/ 0 w 10000"/>
                <a:gd name="connsiteY0" fmla="*/ 10162 h 10162"/>
                <a:gd name="connsiteX1" fmla="*/ 522 w 10000"/>
                <a:gd name="connsiteY1" fmla="*/ 6957 h 10162"/>
                <a:gd name="connsiteX2" fmla="*/ 1498 w 10000"/>
                <a:gd name="connsiteY2" fmla="*/ 3534 h 10162"/>
                <a:gd name="connsiteX3" fmla="*/ 4283 w 10000"/>
                <a:gd name="connsiteY3" fmla="*/ 102 h 10162"/>
                <a:gd name="connsiteX4" fmla="*/ 7863 w 10000"/>
                <a:gd name="connsiteY4" fmla="*/ 981 h 10162"/>
                <a:gd name="connsiteX5" fmla="*/ 8842 w 10000"/>
                <a:gd name="connsiteY5" fmla="*/ 1674 h 10162"/>
                <a:gd name="connsiteX6" fmla="*/ 10000 w 10000"/>
                <a:gd name="connsiteY6" fmla="*/ 3237 h 10162"/>
                <a:gd name="connsiteX0" fmla="*/ 0 w 10000"/>
                <a:gd name="connsiteY0" fmla="*/ 10162 h 10162"/>
                <a:gd name="connsiteX1" fmla="*/ 522 w 10000"/>
                <a:gd name="connsiteY1" fmla="*/ 6957 h 10162"/>
                <a:gd name="connsiteX2" fmla="*/ 1498 w 10000"/>
                <a:gd name="connsiteY2" fmla="*/ 3534 h 10162"/>
                <a:gd name="connsiteX3" fmla="*/ 4283 w 10000"/>
                <a:gd name="connsiteY3" fmla="*/ 102 h 10162"/>
                <a:gd name="connsiteX4" fmla="*/ 7863 w 10000"/>
                <a:gd name="connsiteY4" fmla="*/ 981 h 10162"/>
                <a:gd name="connsiteX5" fmla="*/ 8842 w 10000"/>
                <a:gd name="connsiteY5" fmla="*/ 1674 h 10162"/>
                <a:gd name="connsiteX6" fmla="*/ 10000 w 10000"/>
                <a:gd name="connsiteY6" fmla="*/ 3237 h 10162"/>
                <a:gd name="connsiteX0" fmla="*/ 0 w 10000"/>
                <a:gd name="connsiteY0" fmla="*/ 10162 h 10162"/>
                <a:gd name="connsiteX1" fmla="*/ 522 w 10000"/>
                <a:gd name="connsiteY1" fmla="*/ 6957 h 10162"/>
                <a:gd name="connsiteX2" fmla="*/ 1498 w 10000"/>
                <a:gd name="connsiteY2" fmla="*/ 3534 h 10162"/>
                <a:gd name="connsiteX3" fmla="*/ 4283 w 10000"/>
                <a:gd name="connsiteY3" fmla="*/ 102 h 10162"/>
                <a:gd name="connsiteX4" fmla="*/ 7863 w 10000"/>
                <a:gd name="connsiteY4" fmla="*/ 981 h 10162"/>
                <a:gd name="connsiteX5" fmla="*/ 8842 w 10000"/>
                <a:gd name="connsiteY5" fmla="*/ 1674 h 10162"/>
                <a:gd name="connsiteX6" fmla="*/ 10000 w 10000"/>
                <a:gd name="connsiteY6" fmla="*/ 692 h 10162"/>
                <a:gd name="connsiteX0" fmla="*/ 0 w 10000"/>
                <a:gd name="connsiteY0" fmla="*/ 10162 h 10162"/>
                <a:gd name="connsiteX1" fmla="*/ 522 w 10000"/>
                <a:gd name="connsiteY1" fmla="*/ 6957 h 10162"/>
                <a:gd name="connsiteX2" fmla="*/ 1498 w 10000"/>
                <a:gd name="connsiteY2" fmla="*/ 3534 h 10162"/>
                <a:gd name="connsiteX3" fmla="*/ 4283 w 10000"/>
                <a:gd name="connsiteY3" fmla="*/ 102 h 10162"/>
                <a:gd name="connsiteX4" fmla="*/ 7863 w 10000"/>
                <a:gd name="connsiteY4" fmla="*/ 981 h 10162"/>
                <a:gd name="connsiteX5" fmla="*/ 8842 w 10000"/>
                <a:gd name="connsiteY5" fmla="*/ 1674 h 10162"/>
                <a:gd name="connsiteX6" fmla="*/ 9761 w 10000"/>
                <a:gd name="connsiteY6" fmla="*/ 2749 h 10162"/>
                <a:gd name="connsiteX7" fmla="*/ 10000 w 10000"/>
                <a:gd name="connsiteY7" fmla="*/ 692 h 10162"/>
                <a:gd name="connsiteX0" fmla="*/ 0 w 10000"/>
                <a:gd name="connsiteY0" fmla="*/ 9470 h 9470"/>
                <a:gd name="connsiteX1" fmla="*/ 522 w 10000"/>
                <a:gd name="connsiteY1" fmla="*/ 6265 h 9470"/>
                <a:gd name="connsiteX2" fmla="*/ 1498 w 10000"/>
                <a:gd name="connsiteY2" fmla="*/ 2842 h 9470"/>
                <a:gd name="connsiteX3" fmla="*/ 4330 w 10000"/>
                <a:gd name="connsiteY3" fmla="*/ 700 h 9470"/>
                <a:gd name="connsiteX4" fmla="*/ 7863 w 10000"/>
                <a:gd name="connsiteY4" fmla="*/ 289 h 9470"/>
                <a:gd name="connsiteX5" fmla="*/ 8842 w 10000"/>
                <a:gd name="connsiteY5" fmla="*/ 982 h 9470"/>
                <a:gd name="connsiteX6" fmla="*/ 9761 w 10000"/>
                <a:gd name="connsiteY6" fmla="*/ 2057 h 9470"/>
                <a:gd name="connsiteX7" fmla="*/ 10000 w 10000"/>
                <a:gd name="connsiteY7" fmla="*/ 0 h 9470"/>
                <a:gd name="connsiteX0" fmla="*/ 0 w 10000"/>
                <a:gd name="connsiteY0" fmla="*/ 10000 h 10000"/>
                <a:gd name="connsiteX1" fmla="*/ 522 w 10000"/>
                <a:gd name="connsiteY1" fmla="*/ 6616 h 10000"/>
                <a:gd name="connsiteX2" fmla="*/ 1498 w 10000"/>
                <a:gd name="connsiteY2" fmla="*/ 3001 h 10000"/>
                <a:gd name="connsiteX3" fmla="*/ 4330 w 10000"/>
                <a:gd name="connsiteY3" fmla="*/ 739 h 10000"/>
                <a:gd name="connsiteX4" fmla="*/ 7956 w 10000"/>
                <a:gd name="connsiteY4" fmla="*/ 1402 h 10000"/>
                <a:gd name="connsiteX5" fmla="*/ 8842 w 10000"/>
                <a:gd name="connsiteY5" fmla="*/ 1037 h 10000"/>
                <a:gd name="connsiteX6" fmla="*/ 9761 w 10000"/>
                <a:gd name="connsiteY6" fmla="*/ 2172 h 10000"/>
                <a:gd name="connsiteX7" fmla="*/ 10000 w 10000"/>
                <a:gd name="connsiteY7" fmla="*/ 0 h 10000"/>
                <a:gd name="connsiteX0" fmla="*/ 0 w 10000"/>
                <a:gd name="connsiteY0" fmla="*/ 10000 h 10000"/>
                <a:gd name="connsiteX1" fmla="*/ 522 w 10000"/>
                <a:gd name="connsiteY1" fmla="*/ 6616 h 10000"/>
                <a:gd name="connsiteX2" fmla="*/ 1498 w 10000"/>
                <a:gd name="connsiteY2" fmla="*/ 3001 h 10000"/>
                <a:gd name="connsiteX3" fmla="*/ 4330 w 10000"/>
                <a:gd name="connsiteY3" fmla="*/ 739 h 10000"/>
                <a:gd name="connsiteX4" fmla="*/ 7956 w 10000"/>
                <a:gd name="connsiteY4" fmla="*/ 1402 h 10000"/>
                <a:gd name="connsiteX5" fmla="*/ 8935 w 10000"/>
                <a:gd name="connsiteY5" fmla="*/ 2714 h 10000"/>
                <a:gd name="connsiteX6" fmla="*/ 9761 w 10000"/>
                <a:gd name="connsiteY6" fmla="*/ 2172 h 10000"/>
                <a:gd name="connsiteX7" fmla="*/ 10000 w 10000"/>
                <a:gd name="connsiteY7" fmla="*/ 0 h 10000"/>
                <a:gd name="connsiteX0" fmla="*/ 0 w 10000"/>
                <a:gd name="connsiteY0" fmla="*/ 10000 h 10000"/>
                <a:gd name="connsiteX1" fmla="*/ 522 w 10000"/>
                <a:gd name="connsiteY1" fmla="*/ 6616 h 10000"/>
                <a:gd name="connsiteX2" fmla="*/ 1498 w 10000"/>
                <a:gd name="connsiteY2" fmla="*/ 3001 h 10000"/>
                <a:gd name="connsiteX3" fmla="*/ 4330 w 10000"/>
                <a:gd name="connsiteY3" fmla="*/ 739 h 10000"/>
                <a:gd name="connsiteX4" fmla="*/ 7956 w 10000"/>
                <a:gd name="connsiteY4" fmla="*/ 1402 h 10000"/>
                <a:gd name="connsiteX5" fmla="*/ 8935 w 10000"/>
                <a:gd name="connsiteY5" fmla="*/ 2714 h 10000"/>
                <a:gd name="connsiteX6" fmla="*/ 9761 w 10000"/>
                <a:gd name="connsiteY6" fmla="*/ 2172 h 10000"/>
                <a:gd name="connsiteX7" fmla="*/ 10000 w 10000"/>
                <a:gd name="connsiteY7" fmla="*/ 0 h 10000"/>
                <a:gd name="connsiteX0" fmla="*/ 0 w 10000"/>
                <a:gd name="connsiteY0" fmla="*/ 10000 h 10000"/>
                <a:gd name="connsiteX1" fmla="*/ 522 w 10000"/>
                <a:gd name="connsiteY1" fmla="*/ 6616 h 10000"/>
                <a:gd name="connsiteX2" fmla="*/ 1498 w 10000"/>
                <a:gd name="connsiteY2" fmla="*/ 3001 h 10000"/>
                <a:gd name="connsiteX3" fmla="*/ 4330 w 10000"/>
                <a:gd name="connsiteY3" fmla="*/ 739 h 10000"/>
                <a:gd name="connsiteX4" fmla="*/ 7956 w 10000"/>
                <a:gd name="connsiteY4" fmla="*/ 1402 h 10000"/>
                <a:gd name="connsiteX5" fmla="*/ 9227 w 10000"/>
                <a:gd name="connsiteY5" fmla="*/ 2819 h 10000"/>
                <a:gd name="connsiteX6" fmla="*/ 9761 w 10000"/>
                <a:gd name="connsiteY6" fmla="*/ 2172 h 10000"/>
                <a:gd name="connsiteX7" fmla="*/ 1000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110" y="9475"/>
                    <a:pt x="272" y="7782"/>
                    <a:pt x="522" y="6616"/>
                  </a:cubicBezTo>
                  <a:cubicBezTo>
                    <a:pt x="772" y="5449"/>
                    <a:pt x="863" y="3981"/>
                    <a:pt x="1498" y="3001"/>
                  </a:cubicBezTo>
                  <a:cubicBezTo>
                    <a:pt x="2133" y="2021"/>
                    <a:pt x="3254" y="1006"/>
                    <a:pt x="4330" y="739"/>
                  </a:cubicBezTo>
                  <a:cubicBezTo>
                    <a:pt x="5406" y="473"/>
                    <a:pt x="7173" y="1113"/>
                    <a:pt x="7956" y="1402"/>
                  </a:cubicBezTo>
                  <a:cubicBezTo>
                    <a:pt x="8809" y="1927"/>
                    <a:pt x="8853" y="2475"/>
                    <a:pt x="9227" y="2819"/>
                  </a:cubicBezTo>
                  <a:cubicBezTo>
                    <a:pt x="9668" y="3221"/>
                    <a:pt x="9568" y="2345"/>
                    <a:pt x="9761" y="2172"/>
                  </a:cubicBezTo>
                  <a:cubicBezTo>
                    <a:pt x="9954" y="1999"/>
                    <a:pt x="9899" y="138"/>
                    <a:pt x="10000" y="0"/>
                  </a:cubicBezTo>
                </a:path>
              </a:pathLst>
            </a:custGeom>
            <a:noFill/>
            <a:ln w="28575">
              <a:solidFill>
                <a:sysClr val="window" lastClr="FFFFFF">
                  <a:lumMod val="5000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234155" y="875833"/>
              <a:ext cx="1114425" cy="285484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ru-RU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Чистый доход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04062" y="-277465"/>
              <a:ext cx="866775" cy="3429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ru-RU" b="1" dirty="0"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Доходы</a:t>
              </a:r>
              <a:endParaRPr lang="ru-RU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28692" y="2132474"/>
              <a:ext cx="1066788" cy="3429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Капитальные инвестиции</a:t>
              </a:r>
              <a:endPara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597999" y="1260528"/>
              <a:ext cx="642551" cy="3429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r>
                <a:rPr lang="ru-RU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Время</a:t>
              </a:r>
              <a:endParaRPr lang="ru-RU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cxnSp>
          <p:nvCxnSpPr>
            <p:cNvPr id="14" name="Line 12"/>
            <p:cNvCxnSpPr/>
            <p:nvPr/>
          </p:nvCxnSpPr>
          <p:spPr bwMode="auto">
            <a:xfrm>
              <a:off x="1486535" y="1432340"/>
              <a:ext cx="0" cy="91464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13"/>
            <p:cNvCxnSpPr/>
            <p:nvPr/>
          </p:nvCxnSpPr>
          <p:spPr bwMode="auto">
            <a:xfrm flipH="1" flipV="1">
              <a:off x="4210436" y="69833"/>
              <a:ext cx="779" cy="2333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478434" y="1661049"/>
              <a:ext cx="3333492" cy="342900"/>
            </a:xfrm>
            <a:custGeom>
              <a:avLst/>
              <a:gdLst>
                <a:gd name="T0" fmla="*/ 0 w 5580"/>
                <a:gd name="T1" fmla="*/ 0 h 540"/>
                <a:gd name="T2" fmla="*/ 720 w 5580"/>
                <a:gd name="T3" fmla="*/ 360 h 540"/>
                <a:gd name="T4" fmla="*/ 1620 w 5580"/>
                <a:gd name="T5" fmla="*/ 360 h 540"/>
                <a:gd name="T6" fmla="*/ 2880 w 5580"/>
                <a:gd name="T7" fmla="*/ 360 h 540"/>
                <a:gd name="T8" fmla="*/ 4680 w 5580"/>
                <a:gd name="T9" fmla="*/ 360 h 540"/>
                <a:gd name="T10" fmla="*/ 5580 w 5580"/>
                <a:gd name="T11" fmla="*/ 540 h 540"/>
                <a:gd name="connsiteX0" fmla="*/ 0 w 10000"/>
                <a:gd name="connsiteY0" fmla="*/ 0 h 10000"/>
                <a:gd name="connsiteX1" fmla="*/ 1210 w 10000"/>
                <a:gd name="connsiteY1" fmla="*/ 6389 h 10000"/>
                <a:gd name="connsiteX2" fmla="*/ 2903 w 10000"/>
                <a:gd name="connsiteY2" fmla="*/ 6667 h 10000"/>
                <a:gd name="connsiteX3" fmla="*/ 5161 w 10000"/>
                <a:gd name="connsiteY3" fmla="*/ 6667 h 10000"/>
                <a:gd name="connsiteX4" fmla="*/ 8387 w 10000"/>
                <a:gd name="connsiteY4" fmla="*/ 6667 h 10000"/>
                <a:gd name="connsiteX5" fmla="*/ 10000 w 10000"/>
                <a:gd name="connsiteY5" fmla="*/ 10000 h 10000"/>
                <a:gd name="connsiteX0" fmla="*/ 0 w 10000"/>
                <a:gd name="connsiteY0" fmla="*/ 0 h 10000"/>
                <a:gd name="connsiteX1" fmla="*/ 1210 w 10000"/>
                <a:gd name="connsiteY1" fmla="*/ 6389 h 10000"/>
                <a:gd name="connsiteX2" fmla="*/ 2903 w 10000"/>
                <a:gd name="connsiteY2" fmla="*/ 6667 h 10000"/>
                <a:gd name="connsiteX3" fmla="*/ 5161 w 10000"/>
                <a:gd name="connsiteY3" fmla="*/ 6667 h 10000"/>
                <a:gd name="connsiteX4" fmla="*/ 8387 w 10000"/>
                <a:gd name="connsiteY4" fmla="*/ 6667 h 10000"/>
                <a:gd name="connsiteX5" fmla="*/ 10000 w 10000"/>
                <a:gd name="connsiteY5" fmla="*/ 10000 h 10000"/>
                <a:gd name="connsiteX0" fmla="*/ 0 w 10000"/>
                <a:gd name="connsiteY0" fmla="*/ 0 h 10000"/>
                <a:gd name="connsiteX1" fmla="*/ 1210 w 10000"/>
                <a:gd name="connsiteY1" fmla="*/ 4722 h 10000"/>
                <a:gd name="connsiteX2" fmla="*/ 2903 w 10000"/>
                <a:gd name="connsiteY2" fmla="*/ 6667 h 10000"/>
                <a:gd name="connsiteX3" fmla="*/ 5161 w 10000"/>
                <a:gd name="connsiteY3" fmla="*/ 6667 h 10000"/>
                <a:gd name="connsiteX4" fmla="*/ 8387 w 10000"/>
                <a:gd name="connsiteY4" fmla="*/ 6667 h 10000"/>
                <a:gd name="connsiteX5" fmla="*/ 10000 w 10000"/>
                <a:gd name="connsiteY5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cubicBezTo>
                    <a:pt x="403" y="2778"/>
                    <a:pt x="726" y="3611"/>
                    <a:pt x="1210" y="4722"/>
                  </a:cubicBezTo>
                  <a:cubicBezTo>
                    <a:pt x="1694" y="5833"/>
                    <a:pt x="2245" y="6343"/>
                    <a:pt x="2903" y="6667"/>
                  </a:cubicBezTo>
                  <a:cubicBezTo>
                    <a:pt x="3561" y="6991"/>
                    <a:pt x="4247" y="6667"/>
                    <a:pt x="5161" y="6667"/>
                  </a:cubicBezTo>
                  <a:cubicBezTo>
                    <a:pt x="6075" y="6667"/>
                    <a:pt x="7581" y="6111"/>
                    <a:pt x="8387" y="6667"/>
                  </a:cubicBezTo>
                  <a:cubicBezTo>
                    <a:pt x="9194" y="7222"/>
                    <a:pt x="9597" y="8611"/>
                    <a:pt x="10000" y="10000"/>
                  </a:cubicBezTo>
                </a:path>
              </a:pathLst>
            </a:custGeom>
            <a:noFill/>
            <a:ln w="28575">
              <a:solidFill>
                <a:sysClr val="window" lastClr="FFFFFF">
                  <a:lumMod val="5000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486535" y="1212900"/>
              <a:ext cx="2724720" cy="190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ysDot"/>
            </a:ln>
            <a:effectLst/>
          </p:spPr>
        </p:cxnSp>
        <p:cxnSp>
          <p:nvCxnSpPr>
            <p:cNvPr id="19" name="Line 13"/>
            <p:cNvCxnSpPr/>
            <p:nvPr/>
          </p:nvCxnSpPr>
          <p:spPr bwMode="auto">
            <a:xfrm flipV="1">
              <a:off x="1486535" y="131859"/>
              <a:ext cx="0" cy="13004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657350" y="1231712"/>
              <a:ext cx="0" cy="20026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24900" y="1212830"/>
              <a:ext cx="0" cy="20002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008800" y="1212829"/>
              <a:ext cx="0" cy="20002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000500" y="1231985"/>
              <a:ext cx="0" cy="20002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827100" y="1232619"/>
              <a:ext cx="0" cy="20002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7" name="Поле 188"/>
            <p:cNvSpPr txBox="1"/>
            <p:nvPr/>
          </p:nvSpPr>
          <p:spPr>
            <a:xfrm>
              <a:off x="1657350" y="2030882"/>
              <a:ext cx="2476239" cy="321057"/>
            </a:xfrm>
            <a:prstGeom prst="rect">
              <a:avLst/>
            </a:prstGeom>
            <a:solidFill>
              <a:srgbClr val="C00000"/>
            </a:solidFill>
            <a:ln w="6350">
              <a:solidFill>
                <a:srgbClr val="C00000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  <a:spcAft>
                  <a:spcPts val="0"/>
                </a:spcAft>
              </a:pPr>
              <a:r>
                <a:rPr lang="ru-RU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Затраты на строительство и эксплуатацию</a:t>
              </a:r>
            </a:p>
          </p:txBody>
        </p:sp>
        <p:cxnSp>
          <p:nvCxnSpPr>
            <p:cNvPr id="7" name="Line 5"/>
            <p:cNvCxnSpPr/>
            <p:nvPr/>
          </p:nvCxnSpPr>
          <p:spPr bwMode="auto">
            <a:xfrm>
              <a:off x="342900" y="1431978"/>
              <a:ext cx="43053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" name="Полилиния: фигура 27"/>
          <p:cNvSpPr/>
          <p:nvPr/>
        </p:nvSpPr>
        <p:spPr>
          <a:xfrm>
            <a:off x="1040524" y="4130567"/>
            <a:ext cx="1767708" cy="444981"/>
          </a:xfrm>
          <a:custGeom>
            <a:avLst/>
            <a:gdLst>
              <a:gd name="connsiteX0" fmla="*/ 0 w 1942662"/>
              <a:gd name="connsiteY0" fmla="*/ 0 h 410559"/>
              <a:gd name="connsiteX1" fmla="*/ 299545 w 1942662"/>
              <a:gd name="connsiteY1" fmla="*/ 268013 h 410559"/>
              <a:gd name="connsiteX2" fmla="*/ 504497 w 1942662"/>
              <a:gd name="connsiteY2" fmla="*/ 378372 h 410559"/>
              <a:gd name="connsiteX3" fmla="*/ 882869 w 1942662"/>
              <a:gd name="connsiteY3" fmla="*/ 409903 h 410559"/>
              <a:gd name="connsiteX4" fmla="*/ 1135117 w 1942662"/>
              <a:gd name="connsiteY4" fmla="*/ 394137 h 410559"/>
              <a:gd name="connsiteX5" fmla="*/ 1450428 w 1942662"/>
              <a:gd name="connsiteY5" fmla="*/ 331075 h 410559"/>
              <a:gd name="connsiteX6" fmla="*/ 1686910 w 1942662"/>
              <a:gd name="connsiteY6" fmla="*/ 268013 h 410559"/>
              <a:gd name="connsiteX7" fmla="*/ 1907628 w 1942662"/>
              <a:gd name="connsiteY7" fmla="*/ 63062 h 410559"/>
              <a:gd name="connsiteX8" fmla="*/ 1939159 w 1942662"/>
              <a:gd name="connsiteY8" fmla="*/ 47296 h 410559"/>
              <a:gd name="connsiteX0" fmla="*/ 0 w 1942662"/>
              <a:gd name="connsiteY0" fmla="*/ 0 h 441588"/>
              <a:gd name="connsiteX1" fmla="*/ 299545 w 1942662"/>
              <a:gd name="connsiteY1" fmla="*/ 268013 h 441588"/>
              <a:gd name="connsiteX2" fmla="*/ 504497 w 1942662"/>
              <a:gd name="connsiteY2" fmla="*/ 378372 h 441588"/>
              <a:gd name="connsiteX3" fmla="*/ 882869 w 1942662"/>
              <a:gd name="connsiteY3" fmla="*/ 441434 h 441588"/>
              <a:gd name="connsiteX4" fmla="*/ 1135117 w 1942662"/>
              <a:gd name="connsiteY4" fmla="*/ 394137 h 441588"/>
              <a:gd name="connsiteX5" fmla="*/ 1450428 w 1942662"/>
              <a:gd name="connsiteY5" fmla="*/ 331075 h 441588"/>
              <a:gd name="connsiteX6" fmla="*/ 1686910 w 1942662"/>
              <a:gd name="connsiteY6" fmla="*/ 268013 h 441588"/>
              <a:gd name="connsiteX7" fmla="*/ 1907628 w 1942662"/>
              <a:gd name="connsiteY7" fmla="*/ 63062 h 441588"/>
              <a:gd name="connsiteX8" fmla="*/ 1939159 w 1942662"/>
              <a:gd name="connsiteY8" fmla="*/ 47296 h 441588"/>
              <a:gd name="connsiteX0" fmla="*/ 0 w 1942662"/>
              <a:gd name="connsiteY0" fmla="*/ 0 h 444981"/>
              <a:gd name="connsiteX1" fmla="*/ 299545 w 1942662"/>
              <a:gd name="connsiteY1" fmla="*/ 268013 h 444981"/>
              <a:gd name="connsiteX2" fmla="*/ 504497 w 1942662"/>
              <a:gd name="connsiteY2" fmla="*/ 378372 h 444981"/>
              <a:gd name="connsiteX3" fmla="*/ 882869 w 1942662"/>
              <a:gd name="connsiteY3" fmla="*/ 441434 h 444981"/>
              <a:gd name="connsiteX4" fmla="*/ 1166648 w 1942662"/>
              <a:gd name="connsiteY4" fmla="*/ 425668 h 444981"/>
              <a:gd name="connsiteX5" fmla="*/ 1450428 w 1942662"/>
              <a:gd name="connsiteY5" fmla="*/ 331075 h 444981"/>
              <a:gd name="connsiteX6" fmla="*/ 1686910 w 1942662"/>
              <a:gd name="connsiteY6" fmla="*/ 268013 h 444981"/>
              <a:gd name="connsiteX7" fmla="*/ 1907628 w 1942662"/>
              <a:gd name="connsiteY7" fmla="*/ 63062 h 444981"/>
              <a:gd name="connsiteX8" fmla="*/ 1939159 w 1942662"/>
              <a:gd name="connsiteY8" fmla="*/ 47296 h 444981"/>
              <a:gd name="connsiteX0" fmla="*/ 0 w 1943281"/>
              <a:gd name="connsiteY0" fmla="*/ 0 h 444981"/>
              <a:gd name="connsiteX1" fmla="*/ 299545 w 1943281"/>
              <a:gd name="connsiteY1" fmla="*/ 268013 h 444981"/>
              <a:gd name="connsiteX2" fmla="*/ 504497 w 1943281"/>
              <a:gd name="connsiteY2" fmla="*/ 378372 h 444981"/>
              <a:gd name="connsiteX3" fmla="*/ 882869 w 1943281"/>
              <a:gd name="connsiteY3" fmla="*/ 441434 h 444981"/>
              <a:gd name="connsiteX4" fmla="*/ 1166648 w 1943281"/>
              <a:gd name="connsiteY4" fmla="*/ 425668 h 444981"/>
              <a:gd name="connsiteX5" fmla="*/ 1450428 w 1943281"/>
              <a:gd name="connsiteY5" fmla="*/ 331075 h 444981"/>
              <a:gd name="connsiteX6" fmla="*/ 1671145 w 1943281"/>
              <a:gd name="connsiteY6" fmla="*/ 189186 h 444981"/>
              <a:gd name="connsiteX7" fmla="*/ 1907628 w 1943281"/>
              <a:gd name="connsiteY7" fmla="*/ 63062 h 444981"/>
              <a:gd name="connsiteX8" fmla="*/ 1939159 w 1943281"/>
              <a:gd name="connsiteY8" fmla="*/ 47296 h 444981"/>
              <a:gd name="connsiteX0" fmla="*/ 0 w 1908771"/>
              <a:gd name="connsiteY0" fmla="*/ 0 h 444981"/>
              <a:gd name="connsiteX1" fmla="*/ 299545 w 1908771"/>
              <a:gd name="connsiteY1" fmla="*/ 268013 h 444981"/>
              <a:gd name="connsiteX2" fmla="*/ 504497 w 1908771"/>
              <a:gd name="connsiteY2" fmla="*/ 378372 h 444981"/>
              <a:gd name="connsiteX3" fmla="*/ 882869 w 1908771"/>
              <a:gd name="connsiteY3" fmla="*/ 441434 h 444981"/>
              <a:gd name="connsiteX4" fmla="*/ 1166648 w 1908771"/>
              <a:gd name="connsiteY4" fmla="*/ 425668 h 444981"/>
              <a:gd name="connsiteX5" fmla="*/ 1450428 w 1908771"/>
              <a:gd name="connsiteY5" fmla="*/ 331075 h 444981"/>
              <a:gd name="connsiteX6" fmla="*/ 1671145 w 1908771"/>
              <a:gd name="connsiteY6" fmla="*/ 189186 h 444981"/>
              <a:gd name="connsiteX7" fmla="*/ 1907628 w 1908771"/>
              <a:gd name="connsiteY7" fmla="*/ 63062 h 444981"/>
              <a:gd name="connsiteX8" fmla="*/ 1765738 w 1908771"/>
              <a:gd name="connsiteY8" fmla="*/ 15765 h 444981"/>
              <a:gd name="connsiteX0" fmla="*/ 0 w 1767708"/>
              <a:gd name="connsiteY0" fmla="*/ 0 h 444981"/>
              <a:gd name="connsiteX1" fmla="*/ 299545 w 1767708"/>
              <a:gd name="connsiteY1" fmla="*/ 268013 h 444981"/>
              <a:gd name="connsiteX2" fmla="*/ 504497 w 1767708"/>
              <a:gd name="connsiteY2" fmla="*/ 378372 h 444981"/>
              <a:gd name="connsiteX3" fmla="*/ 882869 w 1767708"/>
              <a:gd name="connsiteY3" fmla="*/ 441434 h 444981"/>
              <a:gd name="connsiteX4" fmla="*/ 1166648 w 1767708"/>
              <a:gd name="connsiteY4" fmla="*/ 425668 h 444981"/>
              <a:gd name="connsiteX5" fmla="*/ 1450428 w 1767708"/>
              <a:gd name="connsiteY5" fmla="*/ 331075 h 444981"/>
              <a:gd name="connsiteX6" fmla="*/ 1671145 w 1767708"/>
              <a:gd name="connsiteY6" fmla="*/ 189186 h 444981"/>
              <a:gd name="connsiteX7" fmla="*/ 1749973 w 1767708"/>
              <a:gd name="connsiteY7" fmla="*/ 63062 h 444981"/>
              <a:gd name="connsiteX8" fmla="*/ 1765738 w 1767708"/>
              <a:gd name="connsiteY8" fmla="*/ 15765 h 44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708" h="444981">
                <a:moveTo>
                  <a:pt x="0" y="0"/>
                </a:moveTo>
                <a:cubicBezTo>
                  <a:pt x="107731" y="102475"/>
                  <a:pt x="215462" y="204951"/>
                  <a:pt x="299545" y="268013"/>
                </a:cubicBezTo>
                <a:cubicBezTo>
                  <a:pt x="383628" y="331075"/>
                  <a:pt x="407276" y="349468"/>
                  <a:pt x="504497" y="378372"/>
                </a:cubicBezTo>
                <a:cubicBezTo>
                  <a:pt x="601718" y="407276"/>
                  <a:pt x="772511" y="433551"/>
                  <a:pt x="882869" y="441434"/>
                </a:cubicBezTo>
                <a:cubicBezTo>
                  <a:pt x="993227" y="449317"/>
                  <a:pt x="1072055" y="444061"/>
                  <a:pt x="1166648" y="425668"/>
                </a:cubicBezTo>
                <a:cubicBezTo>
                  <a:pt x="1261241" y="407275"/>
                  <a:pt x="1366345" y="370489"/>
                  <a:pt x="1450428" y="331075"/>
                </a:cubicBezTo>
                <a:cubicBezTo>
                  <a:pt x="1534511" y="291661"/>
                  <a:pt x="1621221" y="233855"/>
                  <a:pt x="1671145" y="189186"/>
                </a:cubicBezTo>
                <a:cubicBezTo>
                  <a:pt x="1721069" y="144517"/>
                  <a:pt x="1734208" y="91966"/>
                  <a:pt x="1749973" y="63062"/>
                </a:cubicBezTo>
                <a:cubicBezTo>
                  <a:pt x="1765739" y="34159"/>
                  <a:pt x="1770993" y="5255"/>
                  <a:pt x="1765738" y="15765"/>
                </a:cubicBezTo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  <a:highlight>
                <a:srgbClr val="FF0000"/>
              </a:highlight>
            </a:endParaRPr>
          </a:p>
        </p:txBody>
      </p:sp>
      <p:sp>
        <p:nvSpPr>
          <p:cNvPr id="29" name="Полилиния: фигура 28"/>
          <p:cNvSpPr/>
          <p:nvPr/>
        </p:nvSpPr>
        <p:spPr>
          <a:xfrm>
            <a:off x="2774730" y="4130567"/>
            <a:ext cx="4209393" cy="315310"/>
          </a:xfrm>
          <a:custGeom>
            <a:avLst/>
            <a:gdLst>
              <a:gd name="connsiteX0" fmla="*/ 0 w 3972910"/>
              <a:gd name="connsiteY0" fmla="*/ 0 h 268014"/>
              <a:gd name="connsiteX1" fmla="*/ 1765738 w 3972910"/>
              <a:gd name="connsiteY1" fmla="*/ 141890 h 268014"/>
              <a:gd name="connsiteX2" fmla="*/ 1954924 w 3972910"/>
              <a:gd name="connsiteY2" fmla="*/ 268014 h 268014"/>
              <a:gd name="connsiteX3" fmla="*/ 2112579 w 3972910"/>
              <a:gd name="connsiteY3" fmla="*/ 141890 h 268014"/>
              <a:gd name="connsiteX4" fmla="*/ 2349062 w 3972910"/>
              <a:gd name="connsiteY4" fmla="*/ 110359 h 268014"/>
              <a:gd name="connsiteX5" fmla="*/ 3972910 w 3972910"/>
              <a:gd name="connsiteY5" fmla="*/ 252248 h 268014"/>
              <a:gd name="connsiteX0" fmla="*/ 0 w 3972910"/>
              <a:gd name="connsiteY0" fmla="*/ 0 h 268425"/>
              <a:gd name="connsiteX1" fmla="*/ 1781504 w 3972910"/>
              <a:gd name="connsiteY1" fmla="*/ 94593 h 268425"/>
              <a:gd name="connsiteX2" fmla="*/ 1954924 w 3972910"/>
              <a:gd name="connsiteY2" fmla="*/ 268014 h 268425"/>
              <a:gd name="connsiteX3" fmla="*/ 2112579 w 3972910"/>
              <a:gd name="connsiteY3" fmla="*/ 141890 h 268425"/>
              <a:gd name="connsiteX4" fmla="*/ 2349062 w 3972910"/>
              <a:gd name="connsiteY4" fmla="*/ 110359 h 268425"/>
              <a:gd name="connsiteX5" fmla="*/ 3972910 w 3972910"/>
              <a:gd name="connsiteY5" fmla="*/ 252248 h 268425"/>
              <a:gd name="connsiteX0" fmla="*/ 0 w 3972910"/>
              <a:gd name="connsiteY0" fmla="*/ 0 h 268478"/>
              <a:gd name="connsiteX1" fmla="*/ 1781504 w 3972910"/>
              <a:gd name="connsiteY1" fmla="*/ 94593 h 268478"/>
              <a:gd name="connsiteX2" fmla="*/ 1954924 w 3972910"/>
              <a:gd name="connsiteY2" fmla="*/ 268014 h 268478"/>
              <a:gd name="connsiteX3" fmla="*/ 2112579 w 3972910"/>
              <a:gd name="connsiteY3" fmla="*/ 141890 h 268478"/>
              <a:gd name="connsiteX4" fmla="*/ 2506718 w 3972910"/>
              <a:gd name="connsiteY4" fmla="*/ 31532 h 268478"/>
              <a:gd name="connsiteX5" fmla="*/ 3972910 w 3972910"/>
              <a:gd name="connsiteY5" fmla="*/ 252248 h 268478"/>
              <a:gd name="connsiteX0" fmla="*/ 0 w 3972910"/>
              <a:gd name="connsiteY0" fmla="*/ 0 h 268444"/>
              <a:gd name="connsiteX1" fmla="*/ 1781504 w 3972910"/>
              <a:gd name="connsiteY1" fmla="*/ 94593 h 268444"/>
              <a:gd name="connsiteX2" fmla="*/ 1954924 w 3972910"/>
              <a:gd name="connsiteY2" fmla="*/ 268014 h 268444"/>
              <a:gd name="connsiteX3" fmla="*/ 2112579 w 3972910"/>
              <a:gd name="connsiteY3" fmla="*/ 141890 h 268444"/>
              <a:gd name="connsiteX4" fmla="*/ 2506718 w 3972910"/>
              <a:gd name="connsiteY4" fmla="*/ 78829 h 268444"/>
              <a:gd name="connsiteX5" fmla="*/ 3972910 w 3972910"/>
              <a:gd name="connsiteY5" fmla="*/ 252248 h 268444"/>
              <a:gd name="connsiteX0" fmla="*/ 0 w 3972910"/>
              <a:gd name="connsiteY0" fmla="*/ 0 h 299891"/>
              <a:gd name="connsiteX1" fmla="*/ 1781504 w 3972910"/>
              <a:gd name="connsiteY1" fmla="*/ 94593 h 299891"/>
              <a:gd name="connsiteX2" fmla="*/ 2049518 w 3972910"/>
              <a:gd name="connsiteY2" fmla="*/ 299545 h 299891"/>
              <a:gd name="connsiteX3" fmla="*/ 2112579 w 3972910"/>
              <a:gd name="connsiteY3" fmla="*/ 141890 h 299891"/>
              <a:gd name="connsiteX4" fmla="*/ 2506718 w 3972910"/>
              <a:gd name="connsiteY4" fmla="*/ 78829 h 299891"/>
              <a:gd name="connsiteX5" fmla="*/ 3972910 w 3972910"/>
              <a:gd name="connsiteY5" fmla="*/ 252248 h 299891"/>
              <a:gd name="connsiteX0" fmla="*/ 0 w 4209393"/>
              <a:gd name="connsiteY0" fmla="*/ 0 h 315656"/>
              <a:gd name="connsiteX1" fmla="*/ 2017987 w 4209393"/>
              <a:gd name="connsiteY1" fmla="*/ 110358 h 315656"/>
              <a:gd name="connsiteX2" fmla="*/ 2286001 w 4209393"/>
              <a:gd name="connsiteY2" fmla="*/ 315310 h 315656"/>
              <a:gd name="connsiteX3" fmla="*/ 2349062 w 4209393"/>
              <a:gd name="connsiteY3" fmla="*/ 157655 h 315656"/>
              <a:gd name="connsiteX4" fmla="*/ 2743201 w 4209393"/>
              <a:gd name="connsiteY4" fmla="*/ 94594 h 315656"/>
              <a:gd name="connsiteX5" fmla="*/ 4209393 w 4209393"/>
              <a:gd name="connsiteY5" fmla="*/ 268013 h 315656"/>
              <a:gd name="connsiteX0" fmla="*/ 0 w 4209393"/>
              <a:gd name="connsiteY0" fmla="*/ 0 h 315310"/>
              <a:gd name="connsiteX1" fmla="*/ 2017987 w 4209393"/>
              <a:gd name="connsiteY1" fmla="*/ 157654 h 315310"/>
              <a:gd name="connsiteX2" fmla="*/ 2286001 w 4209393"/>
              <a:gd name="connsiteY2" fmla="*/ 315310 h 315310"/>
              <a:gd name="connsiteX3" fmla="*/ 2349062 w 4209393"/>
              <a:gd name="connsiteY3" fmla="*/ 157655 h 315310"/>
              <a:gd name="connsiteX4" fmla="*/ 2743201 w 4209393"/>
              <a:gd name="connsiteY4" fmla="*/ 94594 h 315310"/>
              <a:gd name="connsiteX5" fmla="*/ 4209393 w 4209393"/>
              <a:gd name="connsiteY5" fmla="*/ 268013 h 31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9393" h="315310">
                <a:moveTo>
                  <a:pt x="0" y="0"/>
                </a:moveTo>
                <a:cubicBezTo>
                  <a:pt x="719958" y="48610"/>
                  <a:pt x="1636987" y="105102"/>
                  <a:pt x="2017987" y="157654"/>
                </a:cubicBezTo>
                <a:cubicBezTo>
                  <a:pt x="2398987" y="210206"/>
                  <a:pt x="2230822" y="315310"/>
                  <a:pt x="2286001" y="315310"/>
                </a:cubicBezTo>
                <a:cubicBezTo>
                  <a:pt x="2341180" y="315310"/>
                  <a:pt x="2272862" y="194441"/>
                  <a:pt x="2349062" y="157655"/>
                </a:cubicBezTo>
                <a:cubicBezTo>
                  <a:pt x="2425262" y="120869"/>
                  <a:pt x="2433146" y="76201"/>
                  <a:pt x="2743201" y="94594"/>
                </a:cubicBezTo>
                <a:cubicBezTo>
                  <a:pt x="3053256" y="112987"/>
                  <a:pt x="3552496" y="206265"/>
                  <a:pt x="4209393" y="268013"/>
                </a:cubicBezTo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470587" y="5699706"/>
            <a:ext cx="1346232" cy="51630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Затраты</a:t>
            </a:r>
            <a:endParaRPr lang="ru-RU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1261747"/>
              </p:ext>
            </p:extLst>
          </p:nvPr>
        </p:nvGraphicFramePr>
        <p:xfrm>
          <a:off x="0" y="1196752"/>
          <a:ext cx="9143999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439209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ИСКАЖЕННЫЕ ОЦЕНКИ АКТИВОВ (НЕДВИЖИМОСТИ)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55576" y="1511508"/>
            <a:ext cx="432048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Износ ОС  с 2000 г. до 2014 г. увеличился  с 43,7% до 83,5% и составил 11,5 трлн грн. В 2015 г. упал до 60,1%, или до 4,6 трлн 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грн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583" y="2834947"/>
            <a:ext cx="56886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Первоначальная (переоцененная) стоимость ОС в 2015 г. упала с 13,8 до 7,6 трлн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грн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остаточная увеличилась с 22,7 до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30,4 трлн грн.  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Капитальные инвестиции отстают от износа.</a:t>
            </a:r>
          </a:p>
        </p:txBody>
      </p:sp>
    </p:spTree>
    <p:extLst>
      <p:ext uri="{BB962C8B-B14F-4D97-AF65-F5344CB8AC3E}">
        <p14:creationId xmlns:p14="http://schemas.microsoft.com/office/powerpoint/2010/main" val="24170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792163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НЕДОФИНАНСИРОВАНИЕ ГОСУДАРСТВЕННОЙ НЕДВИЖИМОСТИ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392" y="1268760"/>
            <a:ext cx="78592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- Стоимость недвижимого имущества всех главных распорядителей бюджетных средств составляла в 2014 году 327 млрд грн. При этом стоимость недвижимого имущества МОН Украины составляла более 28 млрд </a:t>
            </a:r>
            <a:r>
              <a:rPr lang="ru-RU" sz="2000" dirty="0" err="1">
                <a:solidFill>
                  <a:srgbClr val="002060"/>
                </a:solidFill>
              </a:rPr>
              <a:t>грн</a:t>
            </a:r>
            <a:r>
              <a:rPr lang="ru-RU" sz="2000" dirty="0">
                <a:solidFill>
                  <a:srgbClr val="002060"/>
                </a:solidFill>
              </a:rPr>
              <a:t>, или </a:t>
            </a:r>
            <a:r>
              <a:rPr lang="ru-RU" sz="2000" dirty="0">
                <a:solidFill>
                  <a:srgbClr val="C00000"/>
                </a:solidFill>
              </a:rPr>
              <a:t>8,6%</a:t>
            </a:r>
            <a:r>
              <a:rPr lang="ru-RU" sz="2000" dirty="0">
                <a:solidFill>
                  <a:srgbClr val="002060"/>
                </a:solidFill>
              </a:rPr>
              <a:t> общей стоимости.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- Общие текущие эксплуатационные расходы бюджетных организаций составляли 4,6 млрд </a:t>
            </a:r>
            <a:r>
              <a:rPr lang="ru-RU" sz="2000" dirty="0" err="1">
                <a:solidFill>
                  <a:srgbClr val="002060"/>
                </a:solidFill>
              </a:rPr>
              <a:t>грн</a:t>
            </a:r>
            <a:r>
              <a:rPr lang="ru-RU" sz="2000" dirty="0">
                <a:solidFill>
                  <a:srgbClr val="002060"/>
                </a:solidFill>
              </a:rPr>
              <a:t>, а расходы на объекты МОН – 0,14 млрд </a:t>
            </a:r>
            <a:r>
              <a:rPr lang="ru-RU" sz="2000" dirty="0" err="1">
                <a:solidFill>
                  <a:srgbClr val="002060"/>
                </a:solidFill>
              </a:rPr>
              <a:t>грн</a:t>
            </a:r>
            <a:r>
              <a:rPr lang="ru-RU" sz="2000" dirty="0">
                <a:solidFill>
                  <a:srgbClr val="002060"/>
                </a:solidFill>
              </a:rPr>
              <a:t>, или </a:t>
            </a:r>
            <a:r>
              <a:rPr lang="ru-RU" sz="2000" dirty="0">
                <a:solidFill>
                  <a:srgbClr val="C00000"/>
                </a:solidFill>
              </a:rPr>
              <a:t>3%</a:t>
            </a:r>
            <a:r>
              <a:rPr lang="ru-RU" sz="2000" dirty="0">
                <a:solidFill>
                  <a:srgbClr val="002060"/>
                </a:solidFill>
              </a:rPr>
              <a:t> от общих.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- Капитальные расходы (новое строительство, капитальный ремонт и реконструкция) соответственно около 1,4 и 0,02 млрд </a:t>
            </a:r>
            <a:r>
              <a:rPr lang="ru-RU" sz="2000" dirty="0" err="1">
                <a:solidFill>
                  <a:srgbClr val="002060"/>
                </a:solidFill>
              </a:rPr>
              <a:t>грн</a:t>
            </a:r>
            <a:r>
              <a:rPr lang="ru-RU" sz="2000" dirty="0">
                <a:solidFill>
                  <a:srgbClr val="002060"/>
                </a:solidFill>
              </a:rPr>
              <a:t>, или </a:t>
            </a:r>
            <a:r>
              <a:rPr lang="ru-RU" sz="2000" dirty="0">
                <a:solidFill>
                  <a:srgbClr val="C00000"/>
                </a:solidFill>
              </a:rPr>
              <a:t>0,16% </a:t>
            </a:r>
            <a:r>
              <a:rPr lang="ru-RU" sz="2000" dirty="0">
                <a:solidFill>
                  <a:srgbClr val="002060"/>
                </a:solidFill>
              </a:rPr>
              <a:t>общих расходов.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</a:rPr>
              <a:t>- Отношение капитальных затрат к стоимости недвижимого имущества составляло в 2012 году 0,3%, в 2013 году - 0,2%, в 2014 году - 0,008%, что на порядки отстает от потребностей, которые с годами только накапливаются.</a:t>
            </a:r>
          </a:p>
        </p:txBody>
      </p:sp>
    </p:spTree>
    <p:extLst>
      <p:ext uri="{BB962C8B-B14F-4D97-AF65-F5344CB8AC3E}">
        <p14:creationId xmlns:p14="http://schemas.microsoft.com/office/powerpoint/2010/main" val="27383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1"/>
            <a:ext cx="8229600" cy="648494"/>
          </a:xfrm>
        </p:spPr>
        <p:txBody>
          <a:bodyPr/>
          <a:lstStyle/>
          <a:p>
            <a:pPr>
              <a:spcBef>
                <a:spcPts val="5"/>
              </a:spcBef>
              <a:spcAft>
                <a:spcPts val="0"/>
              </a:spcAft>
            </a:pPr>
            <a:r>
              <a:rPr lang="ru-RU" sz="20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ФИЗИЧЕСКИЙ ИЗНОС </a:t>
            </a:r>
            <a:r>
              <a:rPr lang="ru-RU" kern="0" dirty="0">
                <a:ea typeface="Times New Roman" panose="02020603050405020304" pitchFamily="18" charset="0"/>
              </a:rPr>
              <a:t/>
            </a:r>
            <a:br>
              <a:rPr lang="ru-RU" kern="0" dirty="0">
                <a:ea typeface="Times New Roman" panose="02020603050405020304" pitchFamily="18" charset="0"/>
              </a:rPr>
            </a:br>
            <a:r>
              <a:rPr lang="ru-RU" spc="-5" dirty="0">
                <a:solidFill>
                  <a:srgbClr val="FF0000"/>
                </a:solidFill>
                <a:ea typeface="Times New Roman" panose="02020603050405020304" pitchFamily="18" charset="0"/>
              </a:rPr>
              <a:t>СОУ </a:t>
            </a:r>
            <a:r>
              <a:rPr lang="ru-RU" dirty="0">
                <a:solidFill>
                  <a:srgbClr val="FF0000"/>
                </a:solidFill>
                <a:ea typeface="Times New Roman" panose="02020603050405020304" pitchFamily="18" charset="0"/>
              </a:rPr>
              <a:t>ЖКГ</a:t>
            </a:r>
            <a:r>
              <a:rPr lang="ru-RU" spc="-1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ea typeface="Times New Roman" panose="02020603050405020304" pitchFamily="18" charset="0"/>
              </a:rPr>
              <a:t>75.11</a:t>
            </a:r>
            <a:r>
              <a:rPr lang="ru-RU" spc="-1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ea typeface="Times New Roman" panose="02020603050405020304" pitchFamily="18" charset="0"/>
              </a:rPr>
              <a:t>–</a:t>
            </a:r>
            <a:r>
              <a:rPr lang="ru-RU" spc="-1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ea typeface="Times New Roman" panose="02020603050405020304" pitchFamily="18" charset="0"/>
              </a:rPr>
              <a:t>35077234.</a:t>
            </a:r>
            <a:r>
              <a:rPr lang="ru-RU" spc="335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ea typeface="Times New Roman" panose="02020603050405020304" pitchFamily="18" charset="0"/>
              </a:rPr>
              <a:t>0015</a:t>
            </a:r>
            <a:r>
              <a:rPr lang="ru-RU" spc="-10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ea typeface="Times New Roman" panose="02020603050405020304" pitchFamily="18" charset="0"/>
              </a:rPr>
              <a:t>:2009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566952"/>
            <a:ext cx="8229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</a:pPr>
            <a:r>
              <a:rPr lang="en-US" dirty="0"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149840"/>
              </p:ext>
            </p:extLst>
          </p:nvPr>
        </p:nvGraphicFramePr>
        <p:xfrm>
          <a:off x="534380" y="1340768"/>
          <a:ext cx="8075240" cy="51845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73324">
                  <a:extLst>
                    <a:ext uri="{9D8B030D-6E8A-4147-A177-3AD203B41FA5}">
                      <a16:colId xmlns:a16="http://schemas.microsoft.com/office/drawing/2014/main" val="267251912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881215867"/>
                    </a:ext>
                  </a:extLst>
                </a:gridCol>
                <a:gridCol w="4973724">
                  <a:extLst>
                    <a:ext uri="{9D8B030D-6E8A-4147-A177-3AD203B41FA5}">
                      <a16:colId xmlns:a16="http://schemas.microsoft.com/office/drawing/2014/main" val="2512577264"/>
                    </a:ext>
                  </a:extLst>
                </a:gridCol>
              </a:tblGrid>
              <a:tr h="700619">
                <a:tc>
                  <a:txBody>
                    <a:bodyPr/>
                    <a:lstStyle/>
                    <a:p>
                      <a:pPr marL="242570" marR="181610" indent="-60325" algn="ctr">
                        <a:lnSpc>
                          <a:spcPts val="11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0" spc="-5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242570" marR="181610" indent="-60325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Износ</a:t>
                      </a:r>
                      <a:r>
                        <a:rPr lang="ru-RU" sz="2000" b="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</a:t>
                      </a:r>
                      <a:r>
                        <a:rPr lang="ru-RU" sz="2000" b="0" spc="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b="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86055" indent="-127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Оценка технического состояния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2000" b="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560388" indent="-560388" algn="ctr">
                        <a:spcAft>
                          <a:spcPts val="0"/>
                        </a:spcAft>
                      </a:pPr>
                      <a:r>
                        <a:rPr lang="ru-RU" sz="2000" b="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Характеристика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178741"/>
                  </a:ext>
                </a:extLst>
              </a:tr>
              <a:tr h="1036205">
                <a:tc>
                  <a:txBody>
                    <a:bodyPr/>
                    <a:lstStyle/>
                    <a:p>
                      <a:pPr algn="ctr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ru-RU" sz="2000" b="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0-20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Хорошее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438785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0" spc="-5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64770" marR="438785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Повреждений и деформаций нет. Есть</a:t>
                      </a:r>
                    </a:p>
                    <a:p>
                      <a:pPr marL="64770" marR="438785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отдельные неисправности, не влияющие на эксплуатацию элемента, устраняются при ремонте 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276890"/>
                  </a:ext>
                </a:extLst>
              </a:tr>
              <a:tr h="873113">
                <a:tc>
                  <a:txBody>
                    <a:bodyPr/>
                    <a:lstStyle/>
                    <a:p>
                      <a:pPr marL="321945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21-40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Удовлетвори-тельное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305435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Элементы здания в целом пригодны для эксплуатации, но требуют ремонта, который наиболее целесообразен на этой стадии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949713"/>
                  </a:ext>
                </a:extLst>
              </a:tr>
              <a:tr h="700619">
                <a:tc>
                  <a:txBody>
                    <a:bodyPr/>
                    <a:lstStyle/>
                    <a:p>
                      <a:pPr marL="321945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41-60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Неудовлетворительное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165735" indent="-635">
                        <a:lnSpc>
                          <a:spcPct val="60000"/>
                        </a:lnSpc>
                        <a:spcAft>
                          <a:spcPts val="0"/>
                        </a:spcAft>
                      </a:pPr>
                      <a:r>
                        <a:rPr lang="ru-RU" sz="2000" b="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Эксплуатация элементов здания возможна лишь при условии проведения их ремонта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534728"/>
                  </a:ext>
                </a:extLst>
              </a:tr>
              <a:tr h="1031482">
                <a:tc>
                  <a:txBody>
                    <a:bodyPr/>
                    <a:lstStyle/>
                    <a:p>
                      <a:pPr marL="321945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61-80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21310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Ветхое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210185" indent="-635">
                        <a:lnSpc>
                          <a:spcPct val="60000"/>
                        </a:lnSpc>
                        <a:spcAft>
                          <a:spcPts val="0"/>
                        </a:spcAft>
                      </a:pPr>
                      <a:r>
                        <a:rPr lang="ru-RU" sz="2000" b="0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Состояние несущих конструктивных элементов аварийное, а не несущих - очень ветхое. Ограниченное выполнение элементами дома своих функций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595004"/>
                  </a:ext>
                </a:extLst>
              </a:tr>
              <a:tr h="842539">
                <a:tc>
                  <a:txBody>
                    <a:bodyPr/>
                    <a:lstStyle/>
                    <a:p>
                      <a:pPr marL="286385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81-100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ru-RU" sz="2000" b="0" spc="-5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Непригодное</a:t>
                      </a:r>
                      <a:endParaRPr lang="ru-RU" sz="2000" b="0" noProof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60000"/>
                        </a:lnSpc>
                        <a:spcAft>
                          <a:spcPts val="0"/>
                        </a:spcAft>
                      </a:pPr>
                      <a:r>
                        <a:rPr lang="ru-RU" sz="2000" b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Элементы здания находятся в разрушенном состоянии. При износе 100%</a:t>
                      </a:r>
                    </a:p>
                    <a:p>
                      <a:pPr marL="64770">
                        <a:lnSpc>
                          <a:spcPct val="60000"/>
                        </a:lnSpc>
                        <a:spcAft>
                          <a:spcPts val="0"/>
                        </a:spcAft>
                      </a:pPr>
                      <a:r>
                        <a:rPr lang="ru-RU" sz="2000" b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остатки элемента полностью ликвидируются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348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2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99" y="224075"/>
            <a:ext cx="8229600" cy="792163"/>
          </a:xfrm>
        </p:spPr>
        <p:txBody>
          <a:bodyPr/>
          <a:lstStyle/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ПОКАЗАТЕЛЬ ФИНАНСОВОГО СОСТОЯНИЯ ОБ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ЪЕКТА</a:t>
            </a:r>
          </a:p>
        </p:txBody>
      </p:sp>
      <p:grpSp>
        <p:nvGrpSpPr>
          <p:cNvPr id="3" name="Group 34116"/>
          <p:cNvGrpSpPr/>
          <p:nvPr/>
        </p:nvGrpSpPr>
        <p:grpSpPr>
          <a:xfrm>
            <a:off x="642930" y="2305686"/>
            <a:ext cx="7345680" cy="1819244"/>
            <a:chOff x="0" y="26696"/>
            <a:chExt cx="7345680" cy="1819472"/>
          </a:xfrm>
        </p:grpSpPr>
        <p:sp>
          <p:nvSpPr>
            <p:cNvPr id="4" name="Rectangle 34076"/>
            <p:cNvSpPr/>
            <p:nvPr/>
          </p:nvSpPr>
          <p:spPr>
            <a:xfrm>
              <a:off x="312420" y="1544185"/>
              <a:ext cx="150491" cy="3019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5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" name="Rectangle 34077"/>
            <p:cNvSpPr/>
            <p:nvPr/>
          </p:nvSpPr>
          <p:spPr>
            <a:xfrm>
              <a:off x="425764" y="1544185"/>
              <a:ext cx="4305976" cy="3019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%           10%      Greater than 10%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176"/>
            <p:cNvSpPr/>
            <p:nvPr/>
          </p:nvSpPr>
          <p:spPr>
            <a:xfrm rot="18443967">
              <a:off x="370611" y="135962"/>
              <a:ext cx="553789" cy="33525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G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177"/>
            <p:cNvSpPr/>
            <p:nvPr/>
          </p:nvSpPr>
          <p:spPr>
            <a:xfrm rot="-3156033">
              <a:off x="529756" y="171110"/>
              <a:ext cx="165290" cy="301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 i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o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178"/>
            <p:cNvSpPr/>
            <p:nvPr/>
          </p:nvSpPr>
          <p:spPr>
            <a:xfrm rot="-3156033">
              <a:off x="605201" y="72096"/>
              <a:ext cx="165290" cy="301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o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179"/>
            <p:cNvSpPr/>
            <p:nvPr/>
          </p:nvSpPr>
          <p:spPr>
            <a:xfrm rot="-3156033">
              <a:off x="680598" y="-26186"/>
              <a:ext cx="165290" cy="301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 i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d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80"/>
            <p:cNvSpPr/>
            <p:nvPr/>
          </p:nvSpPr>
          <p:spPr>
            <a:xfrm rot="-3156033">
              <a:off x="1297726" y="296877"/>
              <a:ext cx="165290" cy="30190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F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81"/>
            <p:cNvSpPr/>
            <p:nvPr/>
          </p:nvSpPr>
          <p:spPr>
            <a:xfrm rot="-3156033">
              <a:off x="1376052" y="204490"/>
              <a:ext cx="150411" cy="301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a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82"/>
            <p:cNvSpPr/>
            <p:nvPr/>
          </p:nvSpPr>
          <p:spPr>
            <a:xfrm rot="-3156033">
              <a:off x="1459334" y="144413"/>
              <a:ext cx="75205" cy="301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i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83"/>
            <p:cNvSpPr/>
            <p:nvPr/>
          </p:nvSpPr>
          <p:spPr>
            <a:xfrm rot="-3156033">
              <a:off x="1487791" y="87548"/>
              <a:ext cx="105234" cy="3019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r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Shape 193"/>
            <p:cNvSpPr/>
            <p:nvPr/>
          </p:nvSpPr>
          <p:spPr>
            <a:xfrm>
              <a:off x="1959102" y="650081"/>
              <a:ext cx="1143000" cy="763524"/>
            </a:xfrm>
            <a:custGeom>
              <a:avLst/>
              <a:gdLst/>
              <a:ahLst/>
              <a:cxnLst/>
              <a:rect l="0" t="0" r="0" b="0"/>
              <a:pathLst>
                <a:path w="1143000" h="763524">
                  <a:moveTo>
                    <a:pt x="0" y="0"/>
                  </a:moveTo>
                  <a:lnTo>
                    <a:pt x="1143000" y="0"/>
                  </a:lnTo>
                  <a:lnTo>
                    <a:pt x="1143000" y="763524"/>
                  </a:lnTo>
                  <a:lnTo>
                    <a:pt x="0" y="763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66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50590"/>
            <p:cNvSpPr/>
            <p:nvPr/>
          </p:nvSpPr>
          <p:spPr>
            <a:xfrm>
              <a:off x="3147060" y="650082"/>
              <a:ext cx="886968" cy="763524"/>
            </a:xfrm>
            <a:custGeom>
              <a:avLst/>
              <a:gdLst/>
              <a:ahLst/>
              <a:cxnLst/>
              <a:rect l="0" t="0" r="0" b="0"/>
              <a:pathLst>
                <a:path w="886968" h="763524">
                  <a:moveTo>
                    <a:pt x="0" y="0"/>
                  </a:moveTo>
                  <a:lnTo>
                    <a:pt x="886968" y="0"/>
                  </a:lnTo>
                  <a:lnTo>
                    <a:pt x="886968" y="763524"/>
                  </a:lnTo>
                  <a:lnTo>
                    <a:pt x="0" y="7635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50591"/>
            <p:cNvSpPr/>
            <p:nvPr/>
          </p:nvSpPr>
          <p:spPr>
            <a:xfrm>
              <a:off x="4078986" y="650082"/>
              <a:ext cx="630174" cy="763524"/>
            </a:xfrm>
            <a:custGeom>
              <a:avLst/>
              <a:gdLst/>
              <a:ahLst/>
              <a:cxnLst/>
              <a:rect l="0" t="0" r="0" b="0"/>
              <a:pathLst>
                <a:path w="630174" h="763524">
                  <a:moveTo>
                    <a:pt x="0" y="0"/>
                  </a:moveTo>
                  <a:lnTo>
                    <a:pt x="630174" y="0"/>
                  </a:lnTo>
                  <a:lnTo>
                    <a:pt x="630174" y="763524"/>
                  </a:lnTo>
                  <a:lnTo>
                    <a:pt x="0" y="7635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50592"/>
            <p:cNvSpPr/>
            <p:nvPr/>
          </p:nvSpPr>
          <p:spPr>
            <a:xfrm>
              <a:off x="5383531" y="650082"/>
              <a:ext cx="490728" cy="763524"/>
            </a:xfrm>
            <a:custGeom>
              <a:avLst/>
              <a:gdLst/>
              <a:ahLst/>
              <a:cxnLst/>
              <a:rect l="0" t="0" r="0" b="0"/>
              <a:pathLst>
                <a:path w="490728" h="763524">
                  <a:moveTo>
                    <a:pt x="0" y="0"/>
                  </a:moveTo>
                  <a:lnTo>
                    <a:pt x="490728" y="0"/>
                  </a:lnTo>
                  <a:lnTo>
                    <a:pt x="490728" y="763524"/>
                  </a:lnTo>
                  <a:lnTo>
                    <a:pt x="0" y="7635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50593"/>
            <p:cNvSpPr/>
            <p:nvPr/>
          </p:nvSpPr>
          <p:spPr>
            <a:xfrm>
              <a:off x="5918454" y="650082"/>
              <a:ext cx="422148" cy="763524"/>
            </a:xfrm>
            <a:custGeom>
              <a:avLst/>
              <a:gdLst/>
              <a:ahLst/>
              <a:cxnLst/>
              <a:rect l="0" t="0" r="0" b="0"/>
              <a:pathLst>
                <a:path w="422148" h="763524">
                  <a:moveTo>
                    <a:pt x="0" y="0"/>
                  </a:moveTo>
                  <a:lnTo>
                    <a:pt x="422148" y="0"/>
                  </a:lnTo>
                  <a:lnTo>
                    <a:pt x="422148" y="763524"/>
                  </a:lnTo>
                  <a:lnTo>
                    <a:pt x="0" y="7635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50594"/>
            <p:cNvSpPr/>
            <p:nvPr/>
          </p:nvSpPr>
          <p:spPr>
            <a:xfrm>
              <a:off x="4754881" y="650082"/>
              <a:ext cx="584454" cy="763524"/>
            </a:xfrm>
            <a:custGeom>
              <a:avLst/>
              <a:gdLst/>
              <a:ahLst/>
              <a:cxnLst/>
              <a:rect l="0" t="0" r="0" b="0"/>
              <a:pathLst>
                <a:path w="584454" h="763524">
                  <a:moveTo>
                    <a:pt x="0" y="0"/>
                  </a:moveTo>
                  <a:lnTo>
                    <a:pt x="584454" y="0"/>
                  </a:lnTo>
                  <a:lnTo>
                    <a:pt x="584454" y="763524"/>
                  </a:lnTo>
                  <a:lnTo>
                    <a:pt x="0" y="7635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50595"/>
            <p:cNvSpPr/>
            <p:nvPr/>
          </p:nvSpPr>
          <p:spPr>
            <a:xfrm>
              <a:off x="6385560" y="650082"/>
              <a:ext cx="326898" cy="763524"/>
            </a:xfrm>
            <a:custGeom>
              <a:avLst/>
              <a:gdLst/>
              <a:ahLst/>
              <a:cxnLst/>
              <a:rect l="0" t="0" r="0" b="0"/>
              <a:pathLst>
                <a:path w="326898" h="763524">
                  <a:moveTo>
                    <a:pt x="0" y="0"/>
                  </a:moveTo>
                  <a:lnTo>
                    <a:pt x="326898" y="0"/>
                  </a:lnTo>
                  <a:lnTo>
                    <a:pt x="326898" y="763524"/>
                  </a:lnTo>
                  <a:lnTo>
                    <a:pt x="0" y="7635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50596"/>
            <p:cNvSpPr/>
            <p:nvPr/>
          </p:nvSpPr>
          <p:spPr>
            <a:xfrm>
              <a:off x="6756654" y="650082"/>
              <a:ext cx="212598" cy="763524"/>
            </a:xfrm>
            <a:custGeom>
              <a:avLst/>
              <a:gdLst/>
              <a:ahLst/>
              <a:cxnLst/>
              <a:rect l="0" t="0" r="0" b="0"/>
              <a:pathLst>
                <a:path w="212598" h="763524">
                  <a:moveTo>
                    <a:pt x="0" y="0"/>
                  </a:moveTo>
                  <a:lnTo>
                    <a:pt x="212598" y="0"/>
                  </a:lnTo>
                  <a:lnTo>
                    <a:pt x="212598" y="763524"/>
                  </a:lnTo>
                  <a:lnTo>
                    <a:pt x="0" y="7635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50597"/>
            <p:cNvSpPr/>
            <p:nvPr/>
          </p:nvSpPr>
          <p:spPr>
            <a:xfrm>
              <a:off x="7014210" y="650082"/>
              <a:ext cx="117348" cy="763524"/>
            </a:xfrm>
            <a:custGeom>
              <a:avLst/>
              <a:gdLst/>
              <a:ahLst/>
              <a:cxnLst/>
              <a:rect l="0" t="0" r="0" b="0"/>
              <a:pathLst>
                <a:path w="117348" h="763524">
                  <a:moveTo>
                    <a:pt x="0" y="0"/>
                  </a:moveTo>
                  <a:lnTo>
                    <a:pt x="117348" y="0"/>
                  </a:lnTo>
                  <a:lnTo>
                    <a:pt x="117348" y="763524"/>
                  </a:lnTo>
                  <a:lnTo>
                    <a:pt x="0" y="7635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50598"/>
            <p:cNvSpPr/>
            <p:nvPr/>
          </p:nvSpPr>
          <p:spPr>
            <a:xfrm>
              <a:off x="7177278" y="650082"/>
              <a:ext cx="71628" cy="763524"/>
            </a:xfrm>
            <a:custGeom>
              <a:avLst/>
              <a:gdLst/>
              <a:ahLst/>
              <a:cxnLst/>
              <a:rect l="0" t="0" r="0" b="0"/>
              <a:pathLst>
                <a:path w="71628" h="763524">
                  <a:moveTo>
                    <a:pt x="0" y="0"/>
                  </a:moveTo>
                  <a:lnTo>
                    <a:pt x="71628" y="0"/>
                  </a:lnTo>
                  <a:lnTo>
                    <a:pt x="71628" y="763524"/>
                  </a:lnTo>
                  <a:lnTo>
                    <a:pt x="0" y="7635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50599"/>
            <p:cNvSpPr/>
            <p:nvPr/>
          </p:nvSpPr>
          <p:spPr>
            <a:xfrm>
              <a:off x="7293102" y="650082"/>
              <a:ext cx="52578" cy="763524"/>
            </a:xfrm>
            <a:custGeom>
              <a:avLst/>
              <a:gdLst/>
              <a:ahLst/>
              <a:cxnLst/>
              <a:rect l="0" t="0" r="0" b="0"/>
              <a:pathLst>
                <a:path w="52578" h="763524">
                  <a:moveTo>
                    <a:pt x="0" y="0"/>
                  </a:moveTo>
                  <a:lnTo>
                    <a:pt x="52578" y="0"/>
                  </a:lnTo>
                  <a:lnTo>
                    <a:pt x="52578" y="763524"/>
                  </a:lnTo>
                  <a:lnTo>
                    <a:pt x="0" y="76352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50600"/>
            <p:cNvSpPr/>
            <p:nvPr/>
          </p:nvSpPr>
          <p:spPr>
            <a:xfrm>
              <a:off x="0" y="641699"/>
              <a:ext cx="908304" cy="762000"/>
            </a:xfrm>
            <a:custGeom>
              <a:avLst/>
              <a:gdLst/>
              <a:ahLst/>
              <a:cxnLst/>
              <a:rect l="0" t="0" r="0" b="0"/>
              <a:pathLst>
                <a:path w="908304" h="762000">
                  <a:moveTo>
                    <a:pt x="0" y="0"/>
                  </a:moveTo>
                  <a:lnTo>
                    <a:pt x="908304" y="0"/>
                  </a:lnTo>
                  <a:lnTo>
                    <a:pt x="908304" y="762000"/>
                  </a:lnTo>
                  <a:lnTo>
                    <a:pt x="0" y="7620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99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Rectangle 205"/>
            <p:cNvSpPr/>
            <p:nvPr/>
          </p:nvSpPr>
          <p:spPr>
            <a:xfrm>
              <a:off x="2237232" y="193159"/>
              <a:ext cx="1069774" cy="3019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 i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Poor . . 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Shape 206"/>
            <p:cNvSpPr/>
            <p:nvPr/>
          </p:nvSpPr>
          <p:spPr>
            <a:xfrm>
              <a:off x="4191762" y="116681"/>
              <a:ext cx="1495044" cy="387096"/>
            </a:xfrm>
            <a:custGeom>
              <a:avLst/>
              <a:gdLst/>
              <a:ahLst/>
              <a:cxnLst/>
              <a:rect l="0" t="0" r="0" b="0"/>
              <a:pathLst>
                <a:path w="1495044" h="387096">
                  <a:moveTo>
                    <a:pt x="1052322" y="0"/>
                  </a:moveTo>
                  <a:lnTo>
                    <a:pt x="1495044" y="193548"/>
                  </a:lnTo>
                  <a:lnTo>
                    <a:pt x="1052322" y="387096"/>
                  </a:lnTo>
                  <a:lnTo>
                    <a:pt x="1052322" y="290322"/>
                  </a:lnTo>
                  <a:lnTo>
                    <a:pt x="0" y="290322"/>
                  </a:lnTo>
                  <a:lnTo>
                    <a:pt x="0" y="96774"/>
                  </a:lnTo>
                  <a:lnTo>
                    <a:pt x="1052322" y="96774"/>
                  </a:lnTo>
                  <a:lnTo>
                    <a:pt x="10523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99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50601"/>
            <p:cNvSpPr/>
            <p:nvPr/>
          </p:nvSpPr>
          <p:spPr>
            <a:xfrm>
              <a:off x="4025646" y="213456"/>
              <a:ext cx="111252" cy="193548"/>
            </a:xfrm>
            <a:custGeom>
              <a:avLst/>
              <a:gdLst/>
              <a:ahLst/>
              <a:cxnLst/>
              <a:rect l="0" t="0" r="0" b="0"/>
              <a:pathLst>
                <a:path w="111252" h="193548">
                  <a:moveTo>
                    <a:pt x="0" y="0"/>
                  </a:moveTo>
                  <a:lnTo>
                    <a:pt x="111252" y="0"/>
                  </a:lnTo>
                  <a:lnTo>
                    <a:pt x="111252" y="193548"/>
                  </a:lnTo>
                  <a:lnTo>
                    <a:pt x="0" y="1935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99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50602"/>
            <p:cNvSpPr/>
            <p:nvPr/>
          </p:nvSpPr>
          <p:spPr>
            <a:xfrm>
              <a:off x="3915156" y="213456"/>
              <a:ext cx="55626" cy="193548"/>
            </a:xfrm>
            <a:custGeom>
              <a:avLst/>
              <a:gdLst/>
              <a:ahLst/>
              <a:cxnLst/>
              <a:rect l="0" t="0" r="0" b="0"/>
              <a:pathLst>
                <a:path w="55626" h="193548">
                  <a:moveTo>
                    <a:pt x="0" y="0"/>
                  </a:moveTo>
                  <a:lnTo>
                    <a:pt x="55626" y="0"/>
                  </a:lnTo>
                  <a:lnTo>
                    <a:pt x="55626" y="193548"/>
                  </a:lnTo>
                  <a:lnTo>
                    <a:pt x="0" y="19354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99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209"/>
            <p:cNvSpPr/>
            <p:nvPr/>
          </p:nvSpPr>
          <p:spPr>
            <a:xfrm>
              <a:off x="4191762" y="116681"/>
              <a:ext cx="1495044" cy="387096"/>
            </a:xfrm>
            <a:custGeom>
              <a:avLst/>
              <a:gdLst/>
              <a:ahLst/>
              <a:cxnLst/>
              <a:rect l="0" t="0" r="0" b="0"/>
              <a:pathLst>
                <a:path w="1495044" h="387096">
                  <a:moveTo>
                    <a:pt x="1052322" y="0"/>
                  </a:moveTo>
                  <a:lnTo>
                    <a:pt x="1052322" y="96774"/>
                  </a:lnTo>
                  <a:lnTo>
                    <a:pt x="0" y="96774"/>
                  </a:lnTo>
                  <a:lnTo>
                    <a:pt x="0" y="290322"/>
                  </a:lnTo>
                  <a:lnTo>
                    <a:pt x="1052322" y="290322"/>
                  </a:lnTo>
                  <a:lnTo>
                    <a:pt x="1052322" y="387096"/>
                  </a:lnTo>
                  <a:lnTo>
                    <a:pt x="1495044" y="193548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210"/>
            <p:cNvSpPr/>
            <p:nvPr/>
          </p:nvSpPr>
          <p:spPr>
            <a:xfrm>
              <a:off x="4025646" y="213455"/>
              <a:ext cx="111252" cy="193548"/>
            </a:xfrm>
            <a:custGeom>
              <a:avLst/>
              <a:gdLst/>
              <a:ahLst/>
              <a:cxnLst/>
              <a:rect l="0" t="0" r="0" b="0"/>
              <a:pathLst>
                <a:path w="111252" h="193548">
                  <a:moveTo>
                    <a:pt x="0" y="0"/>
                  </a:moveTo>
                  <a:lnTo>
                    <a:pt x="0" y="193548"/>
                  </a:lnTo>
                  <a:lnTo>
                    <a:pt x="111252" y="193548"/>
                  </a:lnTo>
                  <a:lnTo>
                    <a:pt x="111252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212"/>
            <p:cNvSpPr/>
            <p:nvPr/>
          </p:nvSpPr>
          <p:spPr>
            <a:xfrm>
              <a:off x="3915156" y="213455"/>
              <a:ext cx="55626" cy="193548"/>
            </a:xfrm>
            <a:custGeom>
              <a:avLst/>
              <a:gdLst/>
              <a:ahLst/>
              <a:cxnLst/>
              <a:rect l="0" t="0" r="0" b="0"/>
              <a:pathLst>
                <a:path w="55626" h="193548">
                  <a:moveTo>
                    <a:pt x="0" y="0"/>
                  </a:moveTo>
                  <a:lnTo>
                    <a:pt x="0" y="193548"/>
                  </a:lnTo>
                  <a:lnTo>
                    <a:pt x="55626" y="193548"/>
                  </a:lnTo>
                  <a:lnTo>
                    <a:pt x="55626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50603"/>
            <p:cNvSpPr/>
            <p:nvPr/>
          </p:nvSpPr>
          <p:spPr>
            <a:xfrm>
              <a:off x="984504" y="641699"/>
              <a:ext cx="908304" cy="762000"/>
            </a:xfrm>
            <a:custGeom>
              <a:avLst/>
              <a:gdLst/>
              <a:ahLst/>
              <a:cxnLst/>
              <a:rect l="0" t="0" r="0" b="0"/>
              <a:pathLst>
                <a:path w="908304" h="762000">
                  <a:moveTo>
                    <a:pt x="0" y="0"/>
                  </a:moveTo>
                  <a:lnTo>
                    <a:pt x="908304" y="0"/>
                  </a:lnTo>
                  <a:lnTo>
                    <a:pt x="908304" y="762000"/>
                  </a:lnTo>
                  <a:lnTo>
                    <a:pt x="0" y="7620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CC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216"/>
            <p:cNvSpPr/>
            <p:nvPr/>
          </p:nvSpPr>
          <p:spPr>
            <a:xfrm>
              <a:off x="3816858" y="1602582"/>
              <a:ext cx="936499" cy="126492"/>
            </a:xfrm>
            <a:custGeom>
              <a:avLst/>
              <a:gdLst/>
              <a:ahLst/>
              <a:cxnLst/>
              <a:rect l="0" t="0" r="0" b="0"/>
              <a:pathLst>
                <a:path w="936499" h="126492">
                  <a:moveTo>
                    <a:pt x="809244" y="0"/>
                  </a:moveTo>
                  <a:lnTo>
                    <a:pt x="936499" y="63246"/>
                  </a:lnTo>
                  <a:lnTo>
                    <a:pt x="809244" y="126492"/>
                  </a:lnTo>
                  <a:lnTo>
                    <a:pt x="809244" y="74676"/>
                  </a:lnTo>
                  <a:lnTo>
                    <a:pt x="0" y="74676"/>
                  </a:lnTo>
                  <a:lnTo>
                    <a:pt x="0" y="52578"/>
                  </a:lnTo>
                  <a:lnTo>
                    <a:pt x="809244" y="52578"/>
                  </a:lnTo>
                  <a:lnTo>
                    <a:pt x="80924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1591758" y="1399461"/>
            <a:ext cx="6321612" cy="166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0765" tIns="45720" rIns="1688568" bIns="996636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39417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total</a:t>
            </a:r>
            <a:r>
              <a:rPr kumimoji="0" lang="ru-RU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cost</a:t>
            </a:r>
            <a:r>
              <a:rPr kumimoji="0" lang="ru-RU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o</a:t>
            </a:r>
            <a:r>
              <a:rPr kumimoji="0" lang="en-US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kumimoji="0" lang="ru-RU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deferred</a:t>
            </a:r>
            <a:r>
              <a:rPr kumimoji="0" lang="en-US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maintenance</a:t>
            </a:r>
            <a:r>
              <a:rPr kumimoji="0" lang="en-US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(DM)</a:t>
            </a:r>
            <a:endParaRPr kumimoji="0" lang="ru-RU" altLang="ru-RU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current replacement value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(CRV)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8027" y="1547154"/>
            <a:ext cx="1031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9A0000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FCI =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44007" y="1554932"/>
            <a:ext cx="884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kumimoji="0" lang="en-US" altLang="ru-RU" sz="2000" b="1" i="0" strike="noStrike" cap="none" normalizeH="0" baseline="0" dirty="0">
                <a:ln>
                  <a:noFill/>
                </a:ln>
                <a:solidFill>
                  <a:srgbClr val="9A0000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strike="noStrike" cap="none" normalizeH="0" baseline="0" dirty="0">
                <a:ln>
                  <a:noFill/>
                </a:ln>
                <a:solidFill>
                  <a:srgbClr val="9A0000"/>
                </a:solidFill>
                <a:effectLst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100</a:t>
            </a:r>
            <a:endParaRPr lang="ru-RU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160666" y="4581128"/>
            <a:ext cx="607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CRV – не страховая, не бухгалтерская и не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риночная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оценка</a:t>
            </a:r>
          </a:p>
        </p:txBody>
      </p:sp>
    </p:spTree>
    <p:extLst>
      <p:ext uri="{BB962C8B-B14F-4D97-AF65-F5344CB8AC3E}">
        <p14:creationId xmlns:p14="http://schemas.microsoft.com/office/powerpoint/2010/main" val="3088177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лубина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730</Words>
  <Application>Microsoft Office PowerPoint</Application>
  <PresentationFormat>Экран (4:3)</PresentationFormat>
  <Paragraphs>185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Unicode MS</vt:lpstr>
      <vt:lpstr>Calibri</vt:lpstr>
      <vt:lpstr>Corbel</vt:lpstr>
      <vt:lpstr>Times New Roman</vt:lpstr>
      <vt:lpstr>Verdana</vt:lpstr>
      <vt:lpstr>Тема Office</vt:lpstr>
      <vt:lpstr>Глубина</vt:lpstr>
      <vt:lpstr>Презентация PowerPoint</vt:lpstr>
      <vt:lpstr>НОВЫЙ ОБЪЕКТ УПРАВЛЕНИЯ В СТРОИТЕЛЬСТВЕ</vt:lpstr>
      <vt:lpstr>СОВРЕМЕННЫЕ КОНЦЕПЦИИ МЕНЕДЖМЕНТА: СТРОИТЕЛЬСТВО – ЧАСТЬ УПРАВЛЕНИЯ НЕДВИЖИМОСТЬЮ</vt:lpstr>
      <vt:lpstr>Презентация PowerPoint</vt:lpstr>
      <vt:lpstr>ЦЕНООБРАЗОВАНИЕ И НЕОПРЕДЕЛЕННОСТЬ ЭФФЕКТИВНОСТИ ИНВЕСТИЦИОННЫХ ПРОЦЕССОВ</vt:lpstr>
      <vt:lpstr>Презентация PowerPoint</vt:lpstr>
      <vt:lpstr>НЕДОФИНАНСИРОВАНИЕ ГОСУДАРСТВЕННОЙ НЕДВИЖИМОСТИ</vt:lpstr>
      <vt:lpstr>ФИЗИЧЕСКИЙ ИЗНОС  СОУ ЖКГ 75.11 – 35077234. 0015 :2009 </vt:lpstr>
      <vt:lpstr>ПОКАЗАТЕЛЬ ФИНАНСОВОГО СОСТОЯНИЯ ОБЪЕКТА</vt:lpstr>
      <vt:lpstr>МЕТОДОЛОГИЧЕСКИЕ ПРЕПЯТСТВИЯ</vt:lpstr>
      <vt:lpstr>ДВИЖЕНИЕ К «ЦИФРОВОМУ СТРОИТЕЛЬСТВУ»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98</cp:revision>
  <dcterms:created xsi:type="dcterms:W3CDTF">2015-04-04T05:58:38Z</dcterms:created>
  <dcterms:modified xsi:type="dcterms:W3CDTF">2017-05-30T11:13:50Z</dcterms:modified>
</cp:coreProperties>
</file>