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353" r:id="rId6"/>
    <p:sldId id="260" r:id="rId7"/>
    <p:sldId id="261" r:id="rId8"/>
    <p:sldId id="262" r:id="rId9"/>
    <p:sldId id="265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8" r:id="rId27"/>
  </p:sldIdLst>
  <p:sldSz cx="9144000" cy="6858000" type="screen4x3"/>
  <p:notesSz cx="6735763" cy="9866313"/>
  <p:embeddedFontLst>
    <p:embeddedFont>
      <p:font typeface="PT Sans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риса Снигирева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8000"/>
    <a:srgbClr val="11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9077C2-40D5-4BC8-A1AB-DD7222E5FA68}">
  <a:tblStyle styleId="{2F9077C2-40D5-4BC8-A1AB-DD7222E5FA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1DEEE"/>
          </a:solidFill>
        </a:fill>
      </a:tcStyle>
    </a:band1H>
    <a:band1V>
      <a:tcStyle>
        <a:tcBdr/>
        <a:fill>
          <a:solidFill>
            <a:srgbClr val="D1DEEE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FAA5B054-4C70-4958-BDC6-4EE987A330C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418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4418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19372A9D-82F7-4A19-B9ED-5ACB649A9425}" type="datetimeFigureOut">
              <a:rPr lang="uk-UA" smtClean="0"/>
              <a:t>08.03.2017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896"/>
            <a:ext cx="2918831" cy="49441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896"/>
            <a:ext cx="2918831" cy="49441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143457EE-96FE-4E9E-AA78-19BB3131F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24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0319" tIns="90319" rIns="90319" bIns="9031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1614" marR="0" lvl="1" indent="-124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3228" marR="0" lvl="2" indent="-1243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4844" marR="0" lvl="3" indent="-1238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06457" marR="0" lvl="4" indent="-123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58073" marR="0" lvl="5" indent="-1228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9687" marR="0" lvl="6" indent="-122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1303" marR="0" lvl="7" indent="-121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2917" marR="0" lvl="8" indent="-121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4799" y="1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0319" tIns="90319" rIns="90319" bIns="90319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1614" marR="0" lvl="1" indent="-124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3228" marR="0" lvl="2" indent="-1243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4844" marR="0" lvl="3" indent="-1238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06457" marR="0" lvl="4" indent="-123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58073" marR="0" lvl="5" indent="-1228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9687" marR="0" lvl="6" indent="-122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1303" marR="0" lvl="7" indent="-121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2917" marR="0" lvl="8" indent="-121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0319" tIns="90319" rIns="90319" bIns="9031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0319" tIns="90319" rIns="90319" bIns="90319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1614" marR="0" lvl="1" indent="-124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3228" marR="0" lvl="2" indent="-1243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4844" marR="0" lvl="3" indent="-1238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06457" marR="0" lvl="4" indent="-123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58073" marR="0" lvl="5" indent="-1228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9687" marR="0" lvl="6" indent="-122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1303" marR="0" lvl="7" indent="-121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2917" marR="0" lvl="8" indent="-121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9246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13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39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91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30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99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09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40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214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93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120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43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997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35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056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93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951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757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74187" y="4687173"/>
            <a:ext cx="5387432" cy="4439569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20" cy="493649"/>
          </a:xfrm>
          <a:prstGeom prst="rect">
            <a:avLst/>
          </a:prstGeom>
        </p:spPr>
        <p:txBody>
          <a:bodyPr lIns="91035" tIns="45517" rIns="91035" bIns="4551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uk-UA"/>
              <a:pPr>
                <a:buClr>
                  <a:srgbClr val="000000"/>
                </a:buClr>
                <a:buSzPct val="25000"/>
              </a:pPr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1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7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64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01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68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uk-UA"/>
              <a:t>Для організації та проведення процедур закупівель замовник може утворювати тендерний комітет (комітети) або визначати уповноважену особу (осіб).</a:t>
            </a:r>
          </a:p>
          <a:p>
            <a:pPr>
              <a:buSzPct val="25000"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7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</p:spPr>
        <p:txBody>
          <a:bodyPr lIns="90319" tIns="90319" rIns="90319" bIns="90319" anchor="t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55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4187" y="4687172"/>
            <a:ext cx="5387390" cy="4439504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14799" y="9370977"/>
            <a:ext cx="2919440" cy="493652"/>
          </a:xfrm>
          <a:prstGeom prst="rect">
            <a:avLst/>
          </a:prstGeom>
          <a:noFill/>
          <a:ln>
            <a:noFill/>
          </a:ln>
        </p:spPr>
        <p:txBody>
          <a:bodyPr lIns="91035" tIns="45517" rIns="91035" bIns="455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uk-U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17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5733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3966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2056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8876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14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1405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1400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139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1389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1384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3966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2056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8876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14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1405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1400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139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1389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1384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3966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2056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8876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14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1405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1400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139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1389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1384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40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6506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4596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11416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268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2675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2670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266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2659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2654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6506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4596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11416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268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2675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2670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266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2659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2654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9046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71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12686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395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3945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39404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3935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3929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3924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9046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71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12686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395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3945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39404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3935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3929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3924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0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3966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2056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8876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14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1405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1400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139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1389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1384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0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188A6"/>
              </a:buClr>
              <a:buFont typeface="Tahoma"/>
              <a:buNone/>
              <a:defRPr sz="28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0" marR="0" lvl="0" indent="-13966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62" marR="0" lvl="1" indent="-12056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866" marR="0" lvl="2" indent="-8876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012" marR="0" lvl="3" indent="-114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158" marR="0" lvl="4" indent="-11405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304" marR="0" lvl="5" indent="-11400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450" marR="0" lvl="6" indent="-1139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596" marR="0" lvl="7" indent="-11389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742" marR="0" lvl="8" indent="-11384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1" marR="0" lvl="2" indent="-1259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38" marR="0" lvl="3" indent="-1253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3" marR="0" lvl="4" indent="-1248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0" marR="0" lvl="5" indent="-1243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6" marR="0" lvl="6" indent="-1237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3" marR="0" lvl="7" indent="-1232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69" marR="0" lvl="8" indent="-122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507126"/>
            <a:ext cx="2133599" cy="2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242046" y="6595309"/>
            <a:ext cx="8619564" cy="0"/>
          </a:xfrm>
          <a:prstGeom prst="straightConnector1">
            <a:avLst/>
          </a:prstGeom>
          <a:noFill/>
          <a:ln w="9525" cap="flat" cmpd="sng">
            <a:solidFill>
              <a:srgbClr val="4B97A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242046" y="820630"/>
            <a:ext cx="8619564" cy="0"/>
          </a:xfrm>
          <a:prstGeom prst="straightConnector1">
            <a:avLst/>
          </a:prstGeom>
          <a:noFill/>
          <a:ln w="9525" cap="flat" cmpd="sng">
            <a:solidFill>
              <a:srgbClr val="4B97A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65192" y="113318"/>
            <a:ext cx="779928" cy="612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1891" y="1577311"/>
            <a:ext cx="4760215" cy="370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303439" y="3027011"/>
            <a:ext cx="483177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6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Визначення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6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предмету закупівлі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4365104"/>
            <a:ext cx="2164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http://dk21.dovidnyk.info/</a:t>
            </a:r>
            <a:endParaRPr lang="uk-UA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2064481" y="3027011"/>
            <a:ext cx="500489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6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Визначення порогів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 idx="4294967295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Планування і пороги в новому Законі</a:t>
            </a:r>
          </a:p>
        </p:txBody>
      </p:sp>
      <p:sp>
        <p:nvSpPr>
          <p:cNvPr id="322" name="Shape 322"/>
          <p:cNvSpPr/>
          <p:nvPr/>
        </p:nvSpPr>
        <p:spPr>
          <a:xfrm>
            <a:off x="292633" y="1835960"/>
            <a:ext cx="3907585" cy="909909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50 тис. грн.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uk-UA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(від 3000 грн через </a:t>
            </a:r>
            <a:r>
              <a:rPr lang="uk-U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ProZorro</a:t>
            </a:r>
            <a:r>
              <a:rPr lang="uk-UA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23" name="Shape 323"/>
          <p:cNvSpPr/>
          <p:nvPr/>
        </p:nvSpPr>
        <p:spPr>
          <a:xfrm>
            <a:off x="282825" y="4145412"/>
            <a:ext cx="1942362" cy="1174198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200 тис. грн. 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млн) 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(5150 </a:t>
            </a:r>
            <a:r>
              <a:rPr lang="uk-UA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тис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євро для робіт)</a:t>
            </a:r>
          </a:p>
        </p:txBody>
      </p:sp>
      <p:sp>
        <p:nvSpPr>
          <p:cNvPr id="324" name="Shape 324"/>
          <p:cNvSpPr/>
          <p:nvPr/>
        </p:nvSpPr>
        <p:spPr>
          <a:xfrm>
            <a:off x="292634" y="5407339"/>
            <a:ext cx="3907585" cy="1136335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133 тис. євро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uk-UA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5150 тис.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євро для робіт)</a:t>
            </a:r>
          </a:p>
        </p:txBody>
      </p:sp>
      <p:sp>
        <p:nvSpPr>
          <p:cNvPr id="325" name="Shape 325"/>
          <p:cNvSpPr/>
          <p:nvPr/>
        </p:nvSpPr>
        <p:spPr>
          <a:xfrm>
            <a:off x="4348264" y="1835960"/>
            <a:ext cx="4410890" cy="90990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Пряма закупівля або в ProZorro</a:t>
            </a:r>
          </a:p>
        </p:txBody>
      </p:sp>
      <p:sp>
        <p:nvSpPr>
          <p:cNvPr id="326" name="Shape 326"/>
          <p:cNvSpPr/>
          <p:nvPr/>
        </p:nvSpPr>
        <p:spPr>
          <a:xfrm>
            <a:off x="4348264" y="2839534"/>
            <a:ext cx="4410892" cy="121261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Закупівля в ProZorro або звіт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(вимог до строків та пакету документів немає)</a:t>
            </a:r>
          </a:p>
        </p:txBody>
      </p:sp>
      <p:sp>
        <p:nvSpPr>
          <p:cNvPr id="327" name="Shape 327"/>
          <p:cNvSpPr/>
          <p:nvPr/>
        </p:nvSpPr>
        <p:spPr>
          <a:xfrm>
            <a:off x="4348266" y="4145325"/>
            <a:ext cx="4410889" cy="1174198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28" name="Shape 328"/>
          <p:cNvSpPr/>
          <p:nvPr/>
        </p:nvSpPr>
        <p:spPr>
          <a:xfrm>
            <a:off x="4348264" y="5407339"/>
            <a:ext cx="4410889" cy="1136335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</a:t>
            </a: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 публікацією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англ.мовою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29" name="Shape 329"/>
          <p:cNvSpPr/>
          <p:nvPr/>
        </p:nvSpPr>
        <p:spPr>
          <a:xfrm>
            <a:off x="2266916" y="2839535"/>
            <a:ext cx="1932553" cy="1217974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1 млн.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 для робіт)</a:t>
            </a:r>
          </a:p>
        </p:txBody>
      </p:sp>
      <p:sp>
        <p:nvSpPr>
          <p:cNvPr id="330" name="Shape 330"/>
          <p:cNvSpPr/>
          <p:nvPr/>
        </p:nvSpPr>
        <p:spPr>
          <a:xfrm>
            <a:off x="292634" y="2849047"/>
            <a:ext cx="1932553" cy="1208463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200 тис.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млн. для робіт)</a:t>
            </a:r>
          </a:p>
        </p:txBody>
      </p:sp>
      <p:sp>
        <p:nvSpPr>
          <p:cNvPr id="331" name="Shape 331"/>
          <p:cNvSpPr/>
          <p:nvPr/>
        </p:nvSpPr>
        <p:spPr>
          <a:xfrm>
            <a:off x="2266916" y="4145326"/>
            <a:ext cx="1942362" cy="117428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 млн. грн. 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млн.)</a:t>
            </a:r>
            <a:r>
              <a:rPr lang="uk-UA" sz="1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(5 150 </a:t>
            </a:r>
            <a:r>
              <a:rPr lang="uk-UA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тис</a:t>
            </a: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євро для робіт)</a:t>
            </a:r>
          </a:p>
        </p:txBody>
      </p:sp>
      <p:sp>
        <p:nvSpPr>
          <p:cNvPr id="332" name="Shape 332"/>
          <p:cNvSpPr/>
          <p:nvPr/>
        </p:nvSpPr>
        <p:spPr>
          <a:xfrm>
            <a:off x="282825" y="1014998"/>
            <a:ext cx="1932553" cy="699726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Звичайні закупівельники</a:t>
            </a:r>
          </a:p>
        </p:txBody>
      </p:sp>
      <p:sp>
        <p:nvSpPr>
          <p:cNvPr id="333" name="Shape 333"/>
          <p:cNvSpPr/>
          <p:nvPr/>
        </p:nvSpPr>
        <p:spPr>
          <a:xfrm>
            <a:off x="2287733" y="1014996"/>
            <a:ext cx="1932553" cy="69972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Закупівельники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монополісти</a:t>
            </a:r>
          </a:p>
        </p:txBody>
      </p:sp>
      <p:sp>
        <p:nvSpPr>
          <p:cNvPr id="334" name="Shape 334"/>
          <p:cNvSpPr/>
          <p:nvPr/>
        </p:nvSpPr>
        <p:spPr>
          <a:xfrm>
            <a:off x="4339555" y="1014998"/>
            <a:ext cx="4419599" cy="699724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 проводити закупівлю: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 idx="4294967295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Планування і пороги в новому Законі</a:t>
            </a:r>
          </a:p>
        </p:txBody>
      </p:sp>
      <p:sp>
        <p:nvSpPr>
          <p:cNvPr id="340" name="Shape 340"/>
          <p:cNvSpPr/>
          <p:nvPr/>
        </p:nvSpPr>
        <p:spPr>
          <a:xfrm>
            <a:off x="292633" y="1835960"/>
            <a:ext cx="3907585" cy="909909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50 тис. грн.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uk-UA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(від 3000 грн через </a:t>
            </a:r>
            <a:r>
              <a:rPr lang="uk-U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ProZorro</a:t>
            </a:r>
            <a:r>
              <a:rPr lang="uk-UA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41" name="Shape 341"/>
          <p:cNvSpPr/>
          <p:nvPr/>
        </p:nvSpPr>
        <p:spPr>
          <a:xfrm>
            <a:off x="282825" y="4145412"/>
            <a:ext cx="1942362" cy="1174198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200 тис. грн.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</a:t>
            </a:r>
            <a:r>
              <a:rPr lang="uk-UA" sz="14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млн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uk-UA" sz="1400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5150 тис.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євро для робіт)</a:t>
            </a:r>
          </a:p>
        </p:txBody>
      </p:sp>
      <p:sp>
        <p:nvSpPr>
          <p:cNvPr id="342" name="Shape 342"/>
          <p:cNvSpPr/>
          <p:nvPr/>
        </p:nvSpPr>
        <p:spPr>
          <a:xfrm>
            <a:off x="292634" y="5407339"/>
            <a:ext cx="3907585" cy="1164910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133 тис. євро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 євро для робіт)</a:t>
            </a:r>
          </a:p>
        </p:txBody>
      </p:sp>
      <p:sp>
        <p:nvSpPr>
          <p:cNvPr id="343" name="Shape 343"/>
          <p:cNvSpPr/>
          <p:nvPr/>
        </p:nvSpPr>
        <p:spPr>
          <a:xfrm>
            <a:off x="4348264" y="1835960"/>
            <a:ext cx="4410890" cy="90990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Пряма закупівля або в ProZorro</a:t>
            </a:r>
          </a:p>
        </p:txBody>
      </p:sp>
      <p:sp>
        <p:nvSpPr>
          <p:cNvPr id="344" name="Shape 344"/>
          <p:cNvSpPr/>
          <p:nvPr/>
        </p:nvSpPr>
        <p:spPr>
          <a:xfrm>
            <a:off x="4348264" y="2839534"/>
            <a:ext cx="4410892" cy="121261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Закупівля в ProZorro або звіт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(вимог до строків та пакету документів немає)</a:t>
            </a:r>
          </a:p>
        </p:txBody>
      </p:sp>
      <p:sp>
        <p:nvSpPr>
          <p:cNvPr id="345" name="Shape 345"/>
          <p:cNvSpPr/>
          <p:nvPr/>
        </p:nvSpPr>
        <p:spPr>
          <a:xfrm>
            <a:off x="4348266" y="4145325"/>
            <a:ext cx="4410889" cy="1174198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46" name="Shape 346"/>
          <p:cNvSpPr/>
          <p:nvPr/>
        </p:nvSpPr>
        <p:spPr>
          <a:xfrm>
            <a:off x="4348264" y="5407337"/>
            <a:ext cx="4410889" cy="1164911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</a:t>
            </a: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 публікацією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англ.мовою 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47" name="Shape 347"/>
          <p:cNvSpPr/>
          <p:nvPr/>
        </p:nvSpPr>
        <p:spPr>
          <a:xfrm>
            <a:off x="2266916" y="2839535"/>
            <a:ext cx="1932553" cy="1217974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1 млн.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 для робіт)</a:t>
            </a:r>
          </a:p>
        </p:txBody>
      </p:sp>
      <p:sp>
        <p:nvSpPr>
          <p:cNvPr id="348" name="Shape 348"/>
          <p:cNvSpPr/>
          <p:nvPr/>
        </p:nvSpPr>
        <p:spPr>
          <a:xfrm>
            <a:off x="292634" y="2849047"/>
            <a:ext cx="1932553" cy="1208463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200 тис.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млн. для робіт)</a:t>
            </a:r>
          </a:p>
        </p:txBody>
      </p:sp>
      <p:sp>
        <p:nvSpPr>
          <p:cNvPr id="349" name="Shape 349"/>
          <p:cNvSpPr/>
          <p:nvPr/>
        </p:nvSpPr>
        <p:spPr>
          <a:xfrm>
            <a:off x="2266916" y="4145326"/>
            <a:ext cx="1942362" cy="117428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 млн. грн.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млн.)</a:t>
            </a:r>
            <a:r>
              <a:rPr lang="uk-UA" sz="18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uk-UA" sz="1400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150 тис.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євро для робіт)</a:t>
            </a:r>
          </a:p>
        </p:txBody>
      </p:sp>
      <p:sp>
        <p:nvSpPr>
          <p:cNvPr id="350" name="Shape 350"/>
          <p:cNvSpPr/>
          <p:nvPr/>
        </p:nvSpPr>
        <p:spPr>
          <a:xfrm>
            <a:off x="282825" y="1014998"/>
            <a:ext cx="1932553" cy="699726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Звичайні закупівельники</a:t>
            </a:r>
          </a:p>
        </p:txBody>
      </p:sp>
      <p:sp>
        <p:nvSpPr>
          <p:cNvPr id="351" name="Shape 351"/>
          <p:cNvSpPr/>
          <p:nvPr/>
        </p:nvSpPr>
        <p:spPr>
          <a:xfrm>
            <a:off x="2287733" y="1014996"/>
            <a:ext cx="1932553" cy="69972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Закупівельники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монополісти</a:t>
            </a:r>
          </a:p>
        </p:txBody>
      </p:sp>
      <p:sp>
        <p:nvSpPr>
          <p:cNvPr id="352" name="Shape 352"/>
          <p:cNvSpPr/>
          <p:nvPr/>
        </p:nvSpPr>
        <p:spPr>
          <a:xfrm>
            <a:off x="4339555" y="1014998"/>
            <a:ext cx="4419599" cy="699724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 проводити закупівлю:</a:t>
            </a:r>
          </a:p>
        </p:txBody>
      </p:sp>
      <p:sp>
        <p:nvSpPr>
          <p:cNvPr id="353" name="Shape 353"/>
          <p:cNvSpPr/>
          <p:nvPr/>
        </p:nvSpPr>
        <p:spPr>
          <a:xfrm>
            <a:off x="296440" y="1819333"/>
            <a:ext cx="8466600" cy="2221500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ДОПОРОГИ</a:t>
            </a:r>
          </a:p>
        </p:txBody>
      </p:sp>
      <p:sp>
        <p:nvSpPr>
          <p:cNvPr id="354" name="Shape 354"/>
          <p:cNvSpPr/>
          <p:nvPr/>
        </p:nvSpPr>
        <p:spPr>
          <a:xfrm>
            <a:off x="282825" y="4145412"/>
            <a:ext cx="8466522" cy="1179643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УКРАЇНСЬКІ ПОРОГИ</a:t>
            </a:r>
          </a:p>
        </p:txBody>
      </p:sp>
      <p:sp>
        <p:nvSpPr>
          <p:cNvPr id="355" name="Shape 355"/>
          <p:cNvSpPr/>
          <p:nvPr/>
        </p:nvSpPr>
        <p:spPr>
          <a:xfrm>
            <a:off x="296478" y="5353046"/>
            <a:ext cx="8466522" cy="1219202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ЄВРОПЕЙСЬКІ ПОРОГИ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292634" y="5407337"/>
            <a:ext cx="3907585" cy="1169308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133 тис. євро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 євро для робіт)</a:t>
            </a:r>
          </a:p>
        </p:txBody>
      </p:sp>
      <p:sp>
        <p:nvSpPr>
          <p:cNvPr id="361" name="Shape 361"/>
          <p:cNvSpPr/>
          <p:nvPr/>
        </p:nvSpPr>
        <p:spPr>
          <a:xfrm>
            <a:off x="4348264" y="5407337"/>
            <a:ext cx="4410889" cy="1169308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</a:t>
            </a: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 публікацією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англ.мовою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title" idx="4294967295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Планування і пороги в новому Законі</a:t>
            </a:r>
          </a:p>
        </p:txBody>
      </p:sp>
      <p:sp>
        <p:nvSpPr>
          <p:cNvPr id="363" name="Shape 363"/>
          <p:cNvSpPr/>
          <p:nvPr/>
        </p:nvSpPr>
        <p:spPr>
          <a:xfrm>
            <a:off x="292633" y="1835960"/>
            <a:ext cx="3907585" cy="909909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50 тис. грн.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uk-UA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(від 3000 грн через </a:t>
            </a:r>
            <a:r>
              <a:rPr lang="uk-U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ProZorro</a:t>
            </a:r>
            <a:r>
              <a:rPr lang="uk-UA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64" name="Shape 364"/>
          <p:cNvSpPr/>
          <p:nvPr/>
        </p:nvSpPr>
        <p:spPr>
          <a:xfrm>
            <a:off x="282825" y="4145412"/>
            <a:ext cx="1942362" cy="1174198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200 тис. грн.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</a:t>
            </a:r>
            <a:r>
              <a:rPr lang="uk-UA" sz="14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млн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uk-UA" sz="1400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150 тис.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євро для робіт)</a:t>
            </a:r>
          </a:p>
        </p:txBody>
      </p:sp>
      <p:sp>
        <p:nvSpPr>
          <p:cNvPr id="365" name="Shape 365"/>
          <p:cNvSpPr/>
          <p:nvPr/>
        </p:nvSpPr>
        <p:spPr>
          <a:xfrm>
            <a:off x="4348264" y="1835960"/>
            <a:ext cx="4410890" cy="90990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Пряма закупівля або в ProZorro</a:t>
            </a:r>
          </a:p>
        </p:txBody>
      </p:sp>
      <p:sp>
        <p:nvSpPr>
          <p:cNvPr id="366" name="Shape 366"/>
          <p:cNvSpPr/>
          <p:nvPr/>
        </p:nvSpPr>
        <p:spPr>
          <a:xfrm>
            <a:off x="4348264" y="2839534"/>
            <a:ext cx="4410892" cy="1212619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Закупівля в ProZorro або звіт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(вимог до строків та пакету документів немає)</a:t>
            </a:r>
          </a:p>
        </p:txBody>
      </p:sp>
      <p:sp>
        <p:nvSpPr>
          <p:cNvPr id="367" name="Shape 367"/>
          <p:cNvSpPr/>
          <p:nvPr/>
        </p:nvSpPr>
        <p:spPr>
          <a:xfrm>
            <a:off x="4348266" y="4145325"/>
            <a:ext cx="4410889" cy="1174198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(</a:t>
            </a: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днів</a:t>
            </a: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</a:t>
            </a:r>
          </a:p>
        </p:txBody>
      </p:sp>
      <p:sp>
        <p:nvSpPr>
          <p:cNvPr id="368" name="Shape 368"/>
          <p:cNvSpPr/>
          <p:nvPr/>
        </p:nvSpPr>
        <p:spPr>
          <a:xfrm>
            <a:off x="2266916" y="2839535"/>
            <a:ext cx="1932553" cy="1217974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1 млн.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 для робіт)</a:t>
            </a:r>
          </a:p>
        </p:txBody>
      </p:sp>
      <p:sp>
        <p:nvSpPr>
          <p:cNvPr id="369" name="Shape 369"/>
          <p:cNvSpPr/>
          <p:nvPr/>
        </p:nvSpPr>
        <p:spPr>
          <a:xfrm>
            <a:off x="292634" y="2849047"/>
            <a:ext cx="1932553" cy="1208463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50 до 200 тис. грн.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(1,5 млн. для робіт)</a:t>
            </a:r>
          </a:p>
        </p:txBody>
      </p:sp>
      <p:sp>
        <p:nvSpPr>
          <p:cNvPr id="370" name="Shape 370"/>
          <p:cNvSpPr/>
          <p:nvPr/>
        </p:nvSpPr>
        <p:spPr>
          <a:xfrm>
            <a:off x="2266916" y="4145326"/>
            <a:ext cx="1942362" cy="117428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 1 млн. грн.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 млн.)</a:t>
            </a:r>
            <a:r>
              <a:rPr lang="uk-UA" sz="18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133 тис. євро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uk-UA" sz="1400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150 тис. </a:t>
            </a:r>
            <a:r>
              <a:rPr lang="uk-UA" sz="1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євро для робіт)</a:t>
            </a:r>
          </a:p>
        </p:txBody>
      </p:sp>
      <p:sp>
        <p:nvSpPr>
          <p:cNvPr id="371" name="Shape 371"/>
          <p:cNvSpPr/>
          <p:nvPr/>
        </p:nvSpPr>
        <p:spPr>
          <a:xfrm>
            <a:off x="282825" y="1014998"/>
            <a:ext cx="1932553" cy="699726"/>
          </a:xfrm>
          <a:prstGeom prst="rect">
            <a:avLst/>
          </a:prstGeom>
          <a:solidFill>
            <a:srgbClr val="1F5FD5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Звичайні закупівельники</a:t>
            </a:r>
          </a:p>
        </p:txBody>
      </p:sp>
      <p:sp>
        <p:nvSpPr>
          <p:cNvPr id="372" name="Shape 372"/>
          <p:cNvSpPr/>
          <p:nvPr/>
        </p:nvSpPr>
        <p:spPr>
          <a:xfrm>
            <a:off x="2287733" y="1014996"/>
            <a:ext cx="1932553" cy="699726"/>
          </a:xfrm>
          <a:prstGeom prst="rect">
            <a:avLst/>
          </a:prstGeom>
          <a:solidFill>
            <a:srgbClr val="9197CE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Закупівельники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монополісти</a:t>
            </a:r>
          </a:p>
        </p:txBody>
      </p:sp>
      <p:sp>
        <p:nvSpPr>
          <p:cNvPr id="373" name="Shape 373"/>
          <p:cNvSpPr/>
          <p:nvPr/>
        </p:nvSpPr>
        <p:spPr>
          <a:xfrm>
            <a:off x="4339555" y="1014998"/>
            <a:ext cx="4419599" cy="699724"/>
          </a:xfrm>
          <a:prstGeom prst="rect">
            <a:avLst/>
          </a:prstGeom>
          <a:solidFill>
            <a:srgbClr val="417B84">
              <a:alpha val="6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 проводити закупівлю:</a:t>
            </a:r>
          </a:p>
        </p:txBody>
      </p:sp>
      <p:sp>
        <p:nvSpPr>
          <p:cNvPr id="374" name="Shape 374"/>
          <p:cNvSpPr/>
          <p:nvPr/>
        </p:nvSpPr>
        <p:spPr>
          <a:xfrm>
            <a:off x="296428" y="1789458"/>
            <a:ext cx="8466600" cy="2221500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ДОПОРОГИ</a:t>
            </a:r>
          </a:p>
        </p:txBody>
      </p:sp>
      <p:sp>
        <p:nvSpPr>
          <p:cNvPr id="375" name="Shape 375"/>
          <p:cNvSpPr/>
          <p:nvPr/>
        </p:nvSpPr>
        <p:spPr>
          <a:xfrm>
            <a:off x="296478" y="5353046"/>
            <a:ext cx="8466522" cy="1223598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ЄВРОПЕЙСЬКІ ПОРОГИ</a:t>
            </a:r>
          </a:p>
        </p:txBody>
      </p:sp>
      <p:sp>
        <p:nvSpPr>
          <p:cNvPr id="376" name="Shape 376"/>
          <p:cNvSpPr/>
          <p:nvPr/>
        </p:nvSpPr>
        <p:spPr>
          <a:xfrm>
            <a:off x="296506" y="4139880"/>
            <a:ext cx="8466522" cy="1179643"/>
          </a:xfrm>
          <a:prstGeom prst="rect">
            <a:avLst/>
          </a:prstGeom>
          <a:gradFill>
            <a:gsLst>
              <a:gs pos="0">
                <a:srgbClr val="00B0F0">
                  <a:alpha val="82745"/>
                </a:srgbClr>
              </a:gs>
              <a:gs pos="100000">
                <a:srgbClr val="00B0F0">
                  <a:alpha val="82745"/>
                </a:srgbClr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УКРАЇНСЬКИ ПОРОГИ</a:t>
            </a:r>
          </a:p>
        </p:txBody>
      </p:sp>
      <p:sp>
        <p:nvSpPr>
          <p:cNvPr id="377" name="Shape 377"/>
          <p:cNvSpPr/>
          <p:nvPr/>
        </p:nvSpPr>
        <p:spPr>
          <a:xfrm>
            <a:off x="2906591" y="2430539"/>
            <a:ext cx="3595500" cy="13851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Додаток до річного плану</a:t>
            </a:r>
          </a:p>
        </p:txBody>
      </p:sp>
      <p:sp>
        <p:nvSpPr>
          <p:cNvPr id="378" name="Shape 378"/>
          <p:cNvSpPr/>
          <p:nvPr/>
        </p:nvSpPr>
        <p:spPr>
          <a:xfrm>
            <a:off x="1979712" y="4373623"/>
            <a:ext cx="6030900" cy="18918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</a:gsLst>
            <a:lin ang="16200000" scaled="0"/>
          </a:gradFill>
          <a:ln w="9525" cap="flat" cmpd="sng">
            <a:solidFill>
              <a:srgbClr val="5C99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Річний план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1588850" y="3027011"/>
            <a:ext cx="590578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36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Тендерна документація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3100" b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Склад тендерної документації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938325"/>
            <a:ext cx="87249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91325" y="2194300"/>
            <a:ext cx="26364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uk-UA" sz="1200">
                <a:latin typeface="Arial"/>
                <a:ea typeface="Arial"/>
                <a:cs typeface="Arial"/>
                <a:sym typeface="Arial"/>
              </a:rPr>
              <a:t>інформація про необхідні технічні, якісні та кількісні характеристики предмета закупівлі</a:t>
            </a:r>
          </a:p>
          <a:p>
            <a:pPr marL="457200" lvl="0" indent="-30480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uk-UA" sz="1200">
                <a:latin typeface="Arial"/>
                <a:ea typeface="Arial"/>
                <a:cs typeface="Arial"/>
                <a:sym typeface="Arial"/>
              </a:rPr>
              <a:t>перелік критеріїв та методика оцінки тендерних пропозицій (опис методики оцінки за критерієм «ціна» повинен містити інформацію про врахування ПДВ)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i="1">
              <a:latin typeface="Arial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uk-UA" sz="1200" i="1">
                <a:latin typeface="Arial"/>
                <a:ea typeface="Arial"/>
                <a:cs typeface="Arial"/>
                <a:sym typeface="Arial"/>
              </a:rPr>
              <a:t>Повний перелік інформації у статті 22 Закону України «Про публічні закупівлі»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3712575" y="2430700"/>
            <a:ext cx="22893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uk-UA" sz="1200"/>
              <a:t>Один або декілька кваліфікаційних критеріїв до Учасників:</a:t>
            </a:r>
          </a:p>
          <a:p>
            <a:pPr marL="457200" lvl="0" indent="-304800" rtl="0">
              <a:lnSpc>
                <a:spcPct val="115000"/>
              </a:lnSpc>
              <a:spcBef>
                <a:spcPts val="600"/>
              </a:spcBef>
              <a:buSzPct val="100000"/>
            </a:pPr>
            <a:r>
              <a:rPr lang="uk-UA" sz="1200"/>
              <a:t>наявність обладнання та матеріально-технічної бази</a:t>
            </a:r>
          </a:p>
          <a:p>
            <a:pPr marL="457200" lvl="0" indent="-304800" rtl="0">
              <a:lnSpc>
                <a:spcPct val="115000"/>
              </a:lnSpc>
              <a:spcBef>
                <a:spcPts val="600"/>
              </a:spcBef>
              <a:buSzPct val="100000"/>
            </a:pPr>
            <a:r>
              <a:rPr lang="uk-UA" sz="1200"/>
              <a:t>наявність працівників відповідної кваліфікації, які мають необхідні знання та досвід</a:t>
            </a:r>
          </a:p>
          <a:p>
            <a:pPr marL="457200" lvl="0" indent="-304800" rtl="0">
              <a:lnSpc>
                <a:spcPct val="115000"/>
              </a:lnSpc>
              <a:spcBef>
                <a:spcPts val="600"/>
              </a:spcBef>
              <a:buSzPct val="100000"/>
            </a:pPr>
            <a:r>
              <a:rPr lang="uk-UA" sz="1200"/>
              <a:t>наявність документально підтвердженого досвіду виконання аналогічного договору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87" y="1327512"/>
            <a:ext cx="22002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575" y="1237025"/>
            <a:ext cx="21526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275" y="1327525"/>
            <a:ext cx="17526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/>
              <a:t>Склад тендерної документації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480625" y="2430700"/>
            <a:ext cx="2152800" cy="388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Замовник у складі тендерної документації повинен розмістити  проект договору</a:t>
            </a:r>
            <a:r>
              <a:rPr lang="uk-U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який планується підписувати, </a:t>
            </a:r>
            <a:r>
              <a:rPr lang="uk-U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обов’язковим зазначенням порядку змін його умов</a:t>
            </a: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Учасник повинен подати у складі тендерної пропозиції завізований проект договору, який розміщений Замовником у тендерній документації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діючому Законі + основні умови договору)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722200" y="1307987"/>
            <a:ext cx="5620200" cy="129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-UA" sz="1800"/>
              <a:t>Підтвердження відсутності підстав для відхилення тендерної пропозиції для Переможця (ст.17)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515575" y="2519083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sz="1400"/>
              <a:t>Замовник у тендерній документації має зазначити, що протягом 5 днів з дати оприлюднення на веб-порталі Уповноваженого органу повідомлення про намір укласти Договір </a:t>
            </a:r>
            <a:r>
              <a:rPr lang="uk-UA" sz="1400" b="1"/>
              <a:t>Переможець</a:t>
            </a:r>
            <a:r>
              <a:rPr lang="uk-UA" sz="1400"/>
              <a:t> повинен надати: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 u="sng"/>
          </a:p>
          <a:p>
            <a:pPr marL="171450" lvl="0" indent="-171450" algn="just" rtl="0">
              <a:spcBef>
                <a:spcPts val="0"/>
              </a:spcBef>
              <a:buSzPct val="100000"/>
            </a:pPr>
            <a:r>
              <a:rPr lang="uk-UA" sz="1400"/>
              <a:t>Оригінал/нотаріально завірену копію довідки з податкової інспекції про відсутність у Переможця заборгованості із сплати податків і зборів (обов'язкових платежів)/або довідку у довільній формі від Переможця про відсутність у Переможця заборгованості із сплати податків і зборів (обов'язкових платежів)</a:t>
            </a:r>
          </a:p>
          <a:p>
            <a:pPr marL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/>
          </a:p>
          <a:p>
            <a:pPr marL="171450" lvl="0" indent="-171450" algn="just" rtl="0">
              <a:spcBef>
                <a:spcPts val="0"/>
              </a:spcBef>
              <a:buSzPct val="100000"/>
            </a:pPr>
            <a:r>
              <a:rPr lang="uk-UA" sz="1400"/>
              <a:t>Оригінал/нотаріально завірену копію документу з МВС про несудимість </a:t>
            </a:r>
            <a:r>
              <a:rPr lang="uk-UA" sz="1400" b="1"/>
              <a:t> підписанта тендерної пропозиції</a:t>
            </a:r>
            <a:r>
              <a:rPr lang="uk-UA" sz="1400"/>
              <a:t> переможця або довідку в довільній формі від Переможця про несудимість підписанта тендерної пропозиції</a:t>
            </a:r>
          </a:p>
          <a:p>
            <a:pPr marL="171450" lvl="0" indent="-1714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/>
          </a:p>
          <a:p>
            <a:pPr marL="171450" lvl="0" indent="-171450" algn="just" rtl="0">
              <a:spcBef>
                <a:spcPts val="0"/>
              </a:spcBef>
              <a:buSzPct val="100000"/>
            </a:pPr>
            <a:r>
              <a:rPr lang="uk-UA" sz="1400"/>
              <a:t>Перелік інформації, яку Замовник перевіряє самостійно у 3 Єдиних державних реєстрах відносно вже ПЕРЕМОЖЦЯ див. попередній слайд</a:t>
            </a:r>
          </a:p>
          <a:p>
            <a:pPr marL="171450" lvl="0" indent="-1714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/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dirty="0"/>
              <a:t>Склад тендерної документації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00" y="1524537"/>
            <a:ext cx="20002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2657650" y="1307987"/>
            <a:ext cx="6299400" cy="129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1800"/>
              <a:t>Підтвердження відсутності підстав для відхилення тендерної пропозиції Учасника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2824077"/>
            <a:ext cx="8229600" cy="33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uk-UA" sz="1400"/>
              <a:t>У тендерній документації Замовник повинен: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28571"/>
            </a:pPr>
            <a:r>
              <a:rPr lang="uk-UA" sz="1400"/>
              <a:t>запросити від Учасника (у складі тендерної пропозиції)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uk-UA" sz="1400"/>
              <a:t>довідку у довільній формі про відсутність  підстав визначених у ч.1, 2 статті 17 Закону для відхилення тендерної пропозиції Учасника;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uk-UA" sz="1200">
                <a:latin typeface="Arial"/>
                <a:ea typeface="Arial"/>
                <a:cs typeface="Arial"/>
                <a:sym typeface="Arial"/>
              </a:rPr>
              <a:t>зазначити, що буде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/>
              <a:t>самостійно перевіряти* інформацію про Учасника у трьох єдиних державних </a:t>
            </a:r>
            <a:r>
              <a:rPr lang="uk-UA" sz="1200"/>
              <a:t>реєстрах: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uk-UA" sz="1200" i="1">
                <a:latin typeface="Arial"/>
                <a:ea typeface="Arial"/>
                <a:cs typeface="Arial"/>
                <a:sym typeface="Arial"/>
              </a:rPr>
              <a:t>Єдиному державному реєстрі осіб, які вчинили корупційні правопорушення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uk-UA" sz="1200" i="1">
                <a:latin typeface="Arial"/>
                <a:ea typeface="Arial"/>
                <a:cs typeface="Arial"/>
                <a:sym typeface="Arial"/>
              </a:rPr>
              <a:t>Єдиному реєстрі підприємств, щодо яких порушено провадження у справі про банкрутство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uk-UA" sz="1200" i="1">
                <a:latin typeface="Arial"/>
                <a:ea typeface="Arial"/>
                <a:cs typeface="Arial"/>
                <a:sym typeface="Arial"/>
              </a:rPr>
              <a:t>Єдиному державному реєстрі юридичних осіб, фізичних осіб-підприємців та громадських формувань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1200" i="1">
                <a:latin typeface="Arial"/>
                <a:ea typeface="Arial"/>
                <a:cs typeface="Arial"/>
                <a:sym typeface="Arial"/>
              </a:rPr>
              <a:t>* Замовник перевіряє цю інформацію на етапі кваліфікації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/>
              <a:t>Склад тендерної документації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00" y="1524537"/>
            <a:ext cx="20002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375980" y="3027011"/>
            <a:ext cx="635141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6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Загальний огляд системи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66731" y="188640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2000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Строки </a:t>
            </a:r>
            <a:r>
              <a:rPr lang="uk-UA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оприлюднення/Зміни </a:t>
            </a:r>
            <a:r>
              <a:rPr lang="uk-UA" sz="2000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до Тендерної документації</a:t>
            </a:r>
          </a:p>
        </p:txBody>
      </p:sp>
      <p:sp>
        <p:nvSpPr>
          <p:cNvPr id="428" name="Shape 428"/>
          <p:cNvSpPr/>
          <p:nvPr/>
        </p:nvSpPr>
        <p:spPr>
          <a:xfrm>
            <a:off x="197980" y="1262244"/>
            <a:ext cx="3142200" cy="714000"/>
          </a:xfrm>
          <a:prstGeom prst="rect">
            <a:avLst/>
          </a:prstGeom>
          <a:solidFill>
            <a:srgbClr val="1188A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Строки оприлюднення</a:t>
            </a:r>
          </a:p>
        </p:txBody>
      </p:sp>
      <p:sp>
        <p:nvSpPr>
          <p:cNvPr id="429" name="Shape 429"/>
          <p:cNvSpPr/>
          <p:nvPr/>
        </p:nvSpPr>
        <p:spPr>
          <a:xfrm>
            <a:off x="3811244" y="1262244"/>
            <a:ext cx="5099699" cy="714000"/>
          </a:xfrm>
          <a:prstGeom prst="rect">
            <a:avLst/>
          </a:prstGeom>
          <a:solidFill>
            <a:srgbClr val="1188A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Надання роз'яснень/ внесення зміни до ТД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192790" y="2141481"/>
            <a:ext cx="3708600" cy="280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Залежать від обраної процедури: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Відкриті торги </a:t>
            </a: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за 15 днів до розкриття (30 днів для «</a:t>
            </a:r>
            <a:r>
              <a:rPr lang="uk-UA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європорогів</a:t>
            </a: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Конкурентний діалог</a:t>
            </a: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266700" algn="l" rtl="0">
              <a:spcBef>
                <a:spcPts val="0"/>
              </a:spcBef>
              <a:buSzPct val="25000"/>
              <a:buNone/>
            </a:pP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Етап - 30 днів</a:t>
            </a:r>
          </a:p>
          <a:p>
            <a:pPr marL="0" marR="0" lvl="0" indent="266700" algn="l" rtl="0">
              <a:spcBef>
                <a:spcPts val="0"/>
              </a:spcBef>
              <a:buSzPct val="25000"/>
              <a:buNone/>
            </a:pPr>
            <a:r>
              <a:rPr lang="uk-UA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Етап - 15 днів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3825101" y="2141481"/>
            <a:ext cx="5126099" cy="326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1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пізніше ніж за 10 днів  будь-хто може звернутися до Замовника за роз'ясненням/зверненням щодо усунення порушень</a:t>
            </a:r>
          </a:p>
          <a:p>
            <a:pPr marL="285750" marR="0" lvl="1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 звернення оприлюднюються  автоматично в системі без ідентифікації особи</a:t>
            </a:r>
          </a:p>
          <a:p>
            <a:pPr marL="285750" marR="0" lvl="1" indent="-2857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Замовник має 3 р.д. на відповідь та має оприлюднити її на порталі.</a:t>
            </a:r>
          </a:p>
          <a:p>
            <a:pPr marL="0" marR="0" lvl="1" indent="0" algn="just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3 випадки, коли  можна вносити зміни до ТД: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власної ініціативи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результатами звернень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підставі рішення органу оскарження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3977500" y="5415002"/>
            <a:ext cx="47925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внесенні змін строк розкриття продовжується Замовником самостійно настільки, щоб з моменту внесення змін до закінчення строку подання тендерних пропозицій залишалося не менше ніж </a:t>
            </a:r>
            <a:r>
              <a:rPr lang="uk-UA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днів.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sz="3300" dirty="0">
                <a:latin typeface="PT Sans"/>
                <a:ea typeface="PT Sans"/>
                <a:cs typeface="PT Sans"/>
                <a:sym typeface="PT Sans"/>
              </a:rPr>
              <a:t>Нецінові </a:t>
            </a:r>
            <a:r>
              <a:rPr lang="uk-UA" sz="3300" dirty="0" smtClean="0">
                <a:latin typeface="PT Sans"/>
                <a:ea typeface="PT Sans"/>
                <a:cs typeface="PT Sans"/>
                <a:sym typeface="PT Sans"/>
              </a:rPr>
              <a:t>критерії</a:t>
            </a:r>
            <a:endParaRPr lang="uk-UA" sz="3300" dirty="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08104" y="476672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dirty="0">
                <a:latin typeface="Tahoma" pitchFamily="34" charset="0"/>
                <a:ea typeface="Tahoma" pitchFamily="34" charset="0"/>
                <a:cs typeface="Tahoma" pitchFamily="34" charset="0"/>
                <a:sym typeface="PT Sans"/>
              </a:rPr>
              <a:t>Підстави до застосування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6" name="Shape 446"/>
          <p:cNvSpPr/>
          <p:nvPr/>
        </p:nvSpPr>
        <p:spPr>
          <a:xfrm>
            <a:off x="599200" y="982104"/>
            <a:ext cx="8057400" cy="1661100"/>
          </a:xfrm>
          <a:prstGeom prst="rect">
            <a:avLst/>
          </a:prstGeom>
          <a:noFill/>
          <a:ln w="12700" cap="flat" cmpd="sng">
            <a:solidFill>
              <a:srgbClr val="1188A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Закупівля має складний або спеціалізований характер (закупівля консультаційних послуг, наукових досліджень, експериментів або розробок, дослідно-конструкторських робіт), для предмету закупівлі немає постійно діючого ринку, тоді критеріями оцінки може бути не лише ціна.</a:t>
            </a:r>
          </a:p>
        </p:txBody>
      </p:sp>
      <p:sp>
        <p:nvSpPr>
          <p:cNvPr id="447" name="Shape 447"/>
          <p:cNvSpPr/>
          <p:nvPr/>
        </p:nvSpPr>
        <p:spPr>
          <a:xfrm>
            <a:off x="599200" y="3069503"/>
            <a:ext cx="4086300" cy="2322900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Ціна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питома вага не нижче 70%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(крім конкурентного діалогу)</a:t>
            </a:r>
          </a:p>
        </p:txBody>
      </p:sp>
      <p:sp>
        <p:nvSpPr>
          <p:cNvPr id="448" name="Shape 448"/>
          <p:cNvSpPr/>
          <p:nvPr/>
        </p:nvSpPr>
        <p:spPr>
          <a:xfrm>
            <a:off x="5230905" y="3069502"/>
            <a:ext cx="3425699" cy="2322899"/>
          </a:xfrm>
          <a:prstGeom prst="rect">
            <a:avLst/>
          </a:prstGeom>
          <a:solidFill>
            <a:srgbClr val="1188A6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Інші (нецінові) критерії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питома вага не вище 30%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uk-U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строк виконання,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uk-U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гарантійне обслуговування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uk-U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експлуатаційні витрати 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l="18234" t="18751" r="44959" b="29015"/>
          <a:stretch/>
        </p:blipFill>
        <p:spPr>
          <a:xfrm>
            <a:off x="1259632" y="980728"/>
            <a:ext cx="6520200" cy="52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sz="3100" b="0">
                <a:solidFill>
                  <a:srgbClr val="2E75B5"/>
                </a:solidFill>
                <a:latin typeface="PT Sans"/>
                <a:ea typeface="PT Sans"/>
                <a:cs typeface="PT Sans"/>
                <a:sym typeface="PT Sans"/>
              </a:rPr>
              <a:t>Приклади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344005" y="2320160"/>
            <a:ext cx="8052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Учасник подає пропозицію на суму 10 000 грн., в якій зазначає: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термін виконання робіт 25 днів (що еквівалентно значенню 10% за цим критерієм);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гарантійний період 6 місяців (що еквівалентно значенню 5% за цим критерієм). </a:t>
            </a:r>
          </a:p>
        </p:txBody>
      </p:sp>
      <p:graphicFrame>
        <p:nvGraphicFramePr>
          <p:cNvPr id="462" name="Shape 462"/>
          <p:cNvGraphicFramePr/>
          <p:nvPr>
            <p:extLst>
              <p:ext uri="{D42A27DB-BD31-4B8C-83A1-F6EECF244321}">
                <p14:modId xmlns:p14="http://schemas.microsoft.com/office/powerpoint/2010/main" val="1394314805"/>
              </p:ext>
            </p:extLst>
          </p:nvPr>
        </p:nvGraphicFramePr>
        <p:xfrm>
          <a:off x="475260" y="943241"/>
          <a:ext cx="5732325" cy="1310650"/>
        </p:xfrm>
        <a:graphic>
          <a:graphicData uri="http://schemas.openxmlformats.org/drawingml/2006/table">
            <a:tbl>
              <a:tblPr firstRow="1" bandRow="1">
                <a:noFill/>
                <a:tableStyleId>{FAA5B054-4C70-4958-BDC6-4EE987A330CD}</a:tableStyleId>
              </a:tblPr>
              <a:tblGrid>
                <a:gridCol w="3092325"/>
                <a:gridCol w="2640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Термін виконання робіт </a:t>
                      </a:r>
                      <a:r>
                        <a:rPr lang="uk-UA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Менше 30 днів  - 10%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Від 30 до 60 днів -  5%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Більше 60 днів  - 0%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Гарантійний період </a:t>
                      </a:r>
                      <a:r>
                        <a:rPr lang="uk-UA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Більше 18 місяців  - 10%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Від 6 до 18 місяців  - 5%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Менше 6 місяців  - 0%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63" name="Shape 463"/>
          <p:cNvSpPr txBox="1"/>
          <p:nvPr/>
        </p:nvSpPr>
        <p:spPr>
          <a:xfrm>
            <a:off x="6582634" y="765681"/>
            <a:ext cx="973200" cy="61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Ціна </a:t>
            </a:r>
            <a:r>
              <a:rPr lang="uk-U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475260" y="3384857"/>
            <a:ext cx="8534700" cy="61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КК=1 +( F1 + F2 ) / PV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КК = 1 + ( 0.1 + 0.05 )/ 0.8 = 1.19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341193" y="5020755"/>
            <a:ext cx="8802900" cy="13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в ході аукціону цей учасник понизить Приведену ціну до 7 000 грн, то за умови його перемоги в аукціоні і успішної кваліфікації Замовником,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Договір з цим Учасником буде підписаний на суму 7 000 грн * 1.19 = 8 330 грн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551785" y="1475716"/>
            <a:ext cx="2092800" cy="24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3635896" y="1475716"/>
            <a:ext cx="2232248" cy="24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356705" y="4352616"/>
            <a:ext cx="8666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Тоді приведена ціна, з якою Учасник буде приймати участь в аукціоні буде дорівнювати: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10 000 грн / 1.19 = 8 403 грн.</a:t>
            </a:r>
          </a:p>
        </p:txBody>
      </p:sp>
      <p:sp>
        <p:nvSpPr>
          <p:cNvPr id="469" name="Shape 469"/>
          <p:cNvSpPr/>
          <p:nvPr/>
        </p:nvSpPr>
        <p:spPr>
          <a:xfrm>
            <a:off x="1367587" y="3629133"/>
            <a:ext cx="313800" cy="3078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1823838" y="3629135"/>
            <a:ext cx="409500" cy="3078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2420186" y="3625966"/>
            <a:ext cx="315000" cy="3108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6582634" y="1429216"/>
            <a:ext cx="18732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Бюджет: 15 000 грн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ctrTitle"/>
          </p:nvPr>
        </p:nvSpPr>
        <p:spPr>
          <a:xfrm>
            <a:off x="683568" y="2348880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sz="3300" dirty="0">
                <a:latin typeface="PT Sans"/>
                <a:ea typeface="PT Sans"/>
                <a:cs typeface="PT Sans"/>
                <a:sym typeface="PT Sans"/>
              </a:rPr>
              <a:t>Тендерне </a:t>
            </a:r>
            <a:r>
              <a:rPr lang="uk-UA" sz="3300" dirty="0" smtClean="0">
                <a:latin typeface="PT Sans"/>
                <a:ea typeface="PT Sans"/>
                <a:cs typeface="PT Sans"/>
                <a:sym typeface="PT Sans"/>
              </a:rPr>
              <a:t>забезпечення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38222" y="548680"/>
            <a:ext cx="8548500" cy="34455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dirty="0">
                <a:latin typeface="Tahoma" pitchFamily="34" charset="0"/>
                <a:ea typeface="Tahoma" pitchFamily="34" charset="0"/>
                <a:cs typeface="Tahoma" pitchFamily="34" charset="0"/>
                <a:sym typeface="PT Sans"/>
              </a:rPr>
              <a:t>Забезпечення пропозиції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1573303"/>
            <a:ext cx="8229600" cy="276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uk-UA" sz="1800" dirty="0" smtClean="0"/>
              <a:t>Умови </a:t>
            </a:r>
            <a:r>
              <a:rPr lang="uk-UA" sz="1800" dirty="0"/>
              <a:t>використання забезпечення пропозиції: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dirty="0"/>
          </a:p>
          <a:p>
            <a:pPr marL="457200" lvl="0" indent="-342900">
              <a:spcBef>
                <a:spcPts val="0"/>
              </a:spcBef>
              <a:buSzPct val="100000"/>
              <a:buFont typeface="Calibri"/>
            </a:pPr>
            <a:r>
              <a:rPr lang="uk-UA" sz="1800" dirty="0"/>
              <a:t>У разі встановлення – визначається в оголошенні та тендерній документації</a:t>
            </a:r>
          </a:p>
          <a:p>
            <a:pPr marL="457200" lvl="0" indent="-342900">
              <a:spcBef>
                <a:spcPts val="0"/>
              </a:spcBef>
              <a:buSzPct val="100000"/>
              <a:buFont typeface="Calibri"/>
            </a:pPr>
            <a:r>
              <a:rPr lang="uk-UA" sz="1800" dirty="0"/>
              <a:t>Розмір: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-UA" sz="1800" dirty="0"/>
              <a:t>  - не більше 0,5% очікуваної вартості - предмет закупівлі - роботи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uk-UA" sz="1800" dirty="0"/>
              <a:t>  - не більше 3% очікуваної вартості - предмет закупівлі - товари, послуги*</a:t>
            </a:r>
          </a:p>
          <a:p>
            <a:pPr marL="457200" lvl="0" indent="-342900" algn="just">
              <a:spcBef>
                <a:spcPts val="0"/>
              </a:spcBef>
              <a:buSzPct val="100000"/>
              <a:buFont typeface="Calibri"/>
            </a:pPr>
            <a:r>
              <a:rPr lang="uk-UA" sz="1800" dirty="0"/>
              <a:t>Вид забезпечення пропозиції - </a:t>
            </a:r>
            <a:r>
              <a:rPr lang="uk-UA" sz="1800" b="1" dirty="0"/>
              <a:t>гарантія</a:t>
            </a:r>
          </a:p>
          <a:p>
            <a:pPr marL="457200" lvl="0" indent="-342900" algn="just">
              <a:spcBef>
                <a:spcPts val="0"/>
              </a:spcBef>
              <a:buSzPct val="100000"/>
              <a:buFont typeface="Calibri"/>
            </a:pPr>
            <a:r>
              <a:rPr lang="uk-UA" sz="1800" dirty="0"/>
              <a:t>Строк надання - не менше ніж на строк дії тендерної пропозиції (мінімум 90 днів).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2" name="Shape 502"/>
          <p:cNvSpPr/>
          <p:nvPr/>
        </p:nvSpPr>
        <p:spPr>
          <a:xfrm>
            <a:off x="611560" y="4365104"/>
            <a:ext cx="7858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5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*якщо пропозиція подається стосовно лота - розмір забезпечення виходячи з очікуваної вартості предмета закупівлі щодо кожної його частини (лота).</a:t>
            </a:r>
          </a:p>
        </p:txBody>
      </p:sp>
      <p:sp>
        <p:nvSpPr>
          <p:cNvPr id="503" name="Shape 503"/>
          <p:cNvSpPr/>
          <p:nvPr/>
        </p:nvSpPr>
        <p:spPr>
          <a:xfrm>
            <a:off x="576296" y="5767717"/>
            <a:ext cx="7232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повернення ТЗ - 5 днів з дня настання підстав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 i="0" u="none" strike="noStrike" cap="none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Як працює стара система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73733" y="1571949"/>
            <a:ext cx="692198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Портал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tender.me.gov.ua</a:t>
            </a:r>
          </a:p>
        </p:txBody>
      </p:sp>
      <p:sp>
        <p:nvSpPr>
          <p:cNvPr id="107" name="Shape 107"/>
          <p:cNvSpPr/>
          <p:nvPr/>
        </p:nvSpPr>
        <p:spPr>
          <a:xfrm>
            <a:off x="4239700" y="5616853"/>
            <a:ext cx="1024728" cy="69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Подає пропозицію</a:t>
            </a:r>
          </a:p>
        </p:txBody>
      </p:sp>
      <p:cxnSp>
        <p:nvCxnSpPr>
          <p:cNvPr id="108" name="Shape 108"/>
          <p:cNvCxnSpPr/>
          <p:nvPr/>
        </p:nvCxnSpPr>
        <p:spPr>
          <a:xfrm rot="10800000">
            <a:off x="1025911" y="2686178"/>
            <a:ext cx="0" cy="2004502"/>
          </a:xfrm>
          <a:prstGeom prst="straightConnector1">
            <a:avLst/>
          </a:prstGeom>
          <a:noFill/>
          <a:ln w="63500" cap="flat" cmpd="sng">
            <a:solidFill>
              <a:srgbClr val="33CC3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9" name="Shape 109"/>
          <p:cNvSpPr/>
          <p:nvPr/>
        </p:nvSpPr>
        <p:spPr>
          <a:xfrm>
            <a:off x="506131" y="1534462"/>
            <a:ext cx="8057192" cy="102908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4299B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228" y="4750635"/>
            <a:ext cx="1155863" cy="1155863"/>
          </a:xfrm>
          <a:prstGeom prst="rect">
            <a:avLst/>
          </a:prstGeom>
          <a:solidFill>
            <a:srgbClr val="A8CAEE"/>
          </a:solidFill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906128" y="3411789"/>
            <a:ext cx="1624217" cy="69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Розміщує оголошення про закупівлю</a:t>
            </a:r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2401833" y="5661010"/>
            <a:ext cx="4592295" cy="0"/>
          </a:xfrm>
          <a:prstGeom prst="straightConnector1">
            <a:avLst/>
          </a:prstGeom>
          <a:noFill/>
          <a:ln w="63500" cap="flat" cmpd="sng">
            <a:solidFill>
              <a:srgbClr val="0457AA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740385" y="5853266"/>
            <a:ext cx="98562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Замовник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386332" y="5809807"/>
            <a:ext cx="163462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Постачальник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2414141" y="5328567"/>
            <a:ext cx="4579988" cy="0"/>
          </a:xfrm>
          <a:prstGeom prst="straightConnector1">
            <a:avLst/>
          </a:prstGeom>
          <a:noFill/>
          <a:ln w="63500" cap="flat" cmpd="sng">
            <a:solidFill>
              <a:srgbClr val="00C200"/>
            </a:solidFill>
            <a:prstDash val="dash"/>
            <a:round/>
            <a:headEnd type="none" w="med" len="med"/>
            <a:tailEnd type="stealth" w="lg" len="lg"/>
          </a:ln>
        </p:spPr>
      </p:cxn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5308" y="4514655"/>
            <a:ext cx="905344" cy="90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506" y="4785589"/>
            <a:ext cx="1024216" cy="102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610552" y="960405"/>
            <a:ext cx="7816464" cy="3448601"/>
            <a:chOff x="610552" y="960405"/>
            <a:chExt cx="7816464" cy="3448601"/>
          </a:xfrm>
        </p:grpSpPr>
        <p:sp>
          <p:nvSpPr>
            <p:cNvPr id="124" name="Shape 124"/>
            <p:cNvSpPr/>
            <p:nvPr/>
          </p:nvSpPr>
          <p:spPr>
            <a:xfrm>
              <a:off x="610552" y="960405"/>
              <a:ext cx="7816464" cy="3448601"/>
            </a:xfrm>
            <a:prstGeom prst="roundRect">
              <a:avLst>
                <a:gd name="adj" fmla="val 6803"/>
              </a:avLst>
            </a:prstGeom>
            <a:solidFill>
              <a:srgbClr val="4B97AD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>
                <a:solidFill>
                  <a:srgbClr val="1188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2349053" y="1843832"/>
              <a:ext cx="43927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uk-UA" sz="1800">
                  <a:solidFill>
                    <a:srgbClr val="0F728C"/>
                  </a:solidFill>
                  <a:latin typeface="Calibri"/>
                  <a:ea typeface="Calibri"/>
                  <a:cs typeface="Calibri"/>
                  <a:sym typeface="Calibri"/>
                </a:rPr>
                <a:t>Електронна система публічних закупівель</a:t>
              </a:r>
            </a:p>
          </p:txBody>
        </p:sp>
      </p:grpSp>
      <p:sp>
        <p:nvSpPr>
          <p:cNvPr id="126" name="Shape 126"/>
          <p:cNvSpPr/>
          <p:nvPr/>
        </p:nvSpPr>
        <p:spPr>
          <a:xfrm>
            <a:off x="782993" y="3223263"/>
            <a:ext cx="7511298" cy="10290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99B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3135" y="1133758"/>
            <a:ext cx="7511298" cy="10290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99B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Центральна база даних (ЦБД)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400" b="1" i="1">
                <a:solidFill>
                  <a:srgbClr val="1188A6"/>
                </a:solidFill>
                <a:latin typeface="Calibri"/>
                <a:ea typeface="Calibri"/>
                <a:cs typeface="Calibri"/>
                <a:sym typeface="Calibri"/>
              </a:rPr>
              <a:t>prozorro.gov.ua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4562" y="3823266"/>
            <a:ext cx="940737" cy="35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37782" y="275606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Як працює нова електронна система</a:t>
            </a:r>
          </a:p>
        </p:txBody>
      </p:sp>
      <p:sp>
        <p:nvSpPr>
          <p:cNvPr id="130" name="Shape 130"/>
          <p:cNvSpPr/>
          <p:nvPr/>
        </p:nvSpPr>
        <p:spPr>
          <a:xfrm>
            <a:off x="6540003" y="4612555"/>
            <a:ext cx="1024728" cy="69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Подає пропозицію</a:t>
            </a:r>
          </a:p>
        </p:txBody>
      </p:sp>
      <p:cxnSp>
        <p:nvCxnSpPr>
          <p:cNvPr id="131" name="Shape 131"/>
          <p:cNvCxnSpPr/>
          <p:nvPr/>
        </p:nvCxnSpPr>
        <p:spPr>
          <a:xfrm rot="10800000" flipH="1">
            <a:off x="1367516" y="4306442"/>
            <a:ext cx="5941" cy="999795"/>
          </a:xfrm>
          <a:prstGeom prst="straightConnector1">
            <a:avLst/>
          </a:prstGeom>
          <a:noFill/>
          <a:ln w="63500" cap="flat" cmpd="sng">
            <a:solidFill>
              <a:srgbClr val="33CC33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x="1357679" y="2222478"/>
            <a:ext cx="9837" cy="954614"/>
          </a:xfrm>
          <a:prstGeom prst="straightConnector1">
            <a:avLst/>
          </a:prstGeom>
          <a:noFill/>
          <a:ln w="63500" cap="flat" cmpd="sng">
            <a:solidFill>
              <a:srgbClr val="33CC33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4798" y="2339373"/>
            <a:ext cx="981253" cy="770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2606985" y="2240175"/>
            <a:ext cx="459416" cy="949458"/>
          </a:xfrm>
          <a:prstGeom prst="straightConnector1">
            <a:avLst/>
          </a:prstGeom>
          <a:noFill/>
          <a:ln w="63500" cap="flat" cmpd="sng">
            <a:solidFill>
              <a:srgbClr val="33CC33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35" name="Shape 135"/>
          <p:cNvCxnSpPr/>
          <p:nvPr/>
        </p:nvCxnSpPr>
        <p:spPr>
          <a:xfrm rot="10800000">
            <a:off x="7679117" y="2200154"/>
            <a:ext cx="0" cy="997322"/>
          </a:xfrm>
          <a:prstGeom prst="straightConnector1">
            <a:avLst/>
          </a:prstGeom>
          <a:noFill/>
          <a:ln w="63500" cap="flat" cmpd="sng">
            <a:solidFill>
              <a:srgbClr val="0457AA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6" name="Shape 136"/>
          <p:cNvCxnSpPr/>
          <p:nvPr/>
        </p:nvCxnSpPr>
        <p:spPr>
          <a:xfrm flipH="1">
            <a:off x="6024447" y="2220417"/>
            <a:ext cx="434571" cy="986972"/>
          </a:xfrm>
          <a:prstGeom prst="straightConnector1">
            <a:avLst/>
          </a:prstGeom>
          <a:noFill/>
          <a:ln w="63500" cap="flat" cmpd="sng">
            <a:solidFill>
              <a:srgbClr val="0457AA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3366626" y="3237317"/>
            <a:ext cx="248657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Майданчики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l="35747" t="34765" r="51567" b="58807"/>
          <a:stretch/>
        </p:blipFill>
        <p:spPr>
          <a:xfrm>
            <a:off x="3272065" y="3842017"/>
            <a:ext cx="912576" cy="27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3004" y="3895889"/>
            <a:ext cx="993923" cy="21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5982" y="3754575"/>
            <a:ext cx="601426" cy="38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9389" y="3913453"/>
            <a:ext cx="828924" cy="17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9">
            <a:alphaModFix/>
          </a:blip>
          <a:srcRect l="24481" t="33864" r="67503" b="58198"/>
          <a:stretch/>
        </p:blipFill>
        <p:spPr>
          <a:xfrm>
            <a:off x="4317378" y="3785835"/>
            <a:ext cx="589368" cy="32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08080" y="3754575"/>
            <a:ext cx="698642" cy="35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900203" y="6301583"/>
            <a:ext cx="98562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Замовник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01185" y="5249119"/>
            <a:ext cx="1155863" cy="1155863"/>
          </a:xfrm>
          <a:prstGeom prst="rect">
            <a:avLst/>
          </a:prstGeom>
          <a:solidFill>
            <a:srgbClr val="A8CAEE"/>
          </a:solidFill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7126631" y="6300753"/>
            <a:ext cx="163462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Постачальник</a:t>
            </a:r>
          </a:p>
        </p:txBody>
      </p:sp>
      <p:sp>
        <p:nvSpPr>
          <p:cNvPr id="147" name="Shape 147"/>
          <p:cNvSpPr/>
          <p:nvPr/>
        </p:nvSpPr>
        <p:spPr>
          <a:xfrm>
            <a:off x="1393013" y="4516316"/>
            <a:ext cx="1624217" cy="69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Розміщує оголошення про закупівлю</a:t>
            </a:r>
          </a:p>
        </p:txBody>
      </p:sp>
      <p:cxnSp>
        <p:nvCxnSpPr>
          <p:cNvPr id="148" name="Shape 148"/>
          <p:cNvCxnSpPr/>
          <p:nvPr/>
        </p:nvCxnSpPr>
        <p:spPr>
          <a:xfrm rot="10800000">
            <a:off x="7679117" y="4268217"/>
            <a:ext cx="0" cy="997322"/>
          </a:xfrm>
          <a:prstGeom prst="straightConnector1">
            <a:avLst/>
          </a:prstGeom>
          <a:noFill/>
          <a:ln w="63500" cap="flat" cmpd="sng">
            <a:solidFill>
              <a:srgbClr val="0457AA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49" name="Shape 1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0715" y="5306237"/>
            <a:ext cx="1024216" cy="102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/>
          </p:nvPr>
        </p:nvSpPr>
        <p:spPr>
          <a:xfrm>
            <a:off x="138113" y="274638"/>
            <a:ext cx="8548687" cy="619125"/>
          </a:xfrm>
        </p:spPr>
        <p:txBody>
          <a:bodyPr/>
          <a:lstStyle/>
          <a:p>
            <a:pPr>
              <a:spcBef>
                <a:spcPct val="0"/>
              </a:spcBef>
              <a:buFont typeface="Tahoma" pitchFamily="34" charset="0"/>
              <a:buNone/>
            </a:pPr>
            <a:r>
              <a:rPr lang="uk-UA" smtClean="0">
                <a:latin typeface="Tahoma" pitchFamily="34" charset="0"/>
                <a:cs typeface="Tahoma" pitchFamily="34" charset="0"/>
                <a:sym typeface="Tahoma" pitchFamily="34" charset="0"/>
              </a:rPr>
              <a:t>Тарифікація</a:t>
            </a:r>
            <a:endParaRPr lang="ru-RU" smtClean="0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25606" name="Picture 6" descr="20160525-avoh-3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313" y="842963"/>
            <a:ext cx="3078162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20160525-xkmm-18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944563"/>
            <a:ext cx="419735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800" b="1" i="0" u="none" strike="noStrike" cap="none" dirty="0" smtClean="0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Нормативна база</a:t>
            </a:r>
            <a:endParaRPr lang="uk-UA" sz="2800" b="1" i="0" u="none" strike="noStrike" cap="none" dirty="0">
              <a:solidFill>
                <a:srgbClr val="1188A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733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Наказ від 30.03.2016 № 557 «Про затвердження примірного положення про тендерний комітет або уповноважену особу (осіб)»</a:t>
            </a:r>
          </a:p>
          <a:p>
            <a:pPr marL="27305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Наказ від 13.04.2016 № 680 «Про затвердження примірної тендерної документації»</a:t>
            </a:r>
          </a:p>
          <a:p>
            <a:pPr marL="27305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Наказ від 22.03.2016 № 490 «Про затвердження форм документів у сфері публічних закупівель»</a:t>
            </a:r>
          </a:p>
          <a:p>
            <a:pPr marL="27305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Наказ 18.03.2016  № 477 «Про затвердження Порядку розміщення інформації про публічні закупівлі»</a:t>
            </a:r>
          </a:p>
          <a:p>
            <a:pPr marL="27305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Наказ від 17.03.2016 № 454 «Про затвердження Порядку визначення предмета закупівлі»</a:t>
            </a:r>
          </a:p>
          <a:p>
            <a:pPr marL="27305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Wingdings" pitchFamily="2" charset="2"/>
              <a:buChar char="v"/>
            </a:pPr>
            <a:r>
              <a:rPr lang="uk-UA" sz="2000" dirty="0"/>
              <a:t>Порядок здійснення допорогових закупівель</a:t>
            </a:r>
          </a:p>
          <a:p>
            <a:pPr marL="342860" marR="0" lvl="0" indent="-34286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684031" y="2433956"/>
            <a:ext cx="7789408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2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Функції тендерних комітетів,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32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Уповноважених осіб,</a:t>
            </a:r>
            <a:br>
              <a:rPr lang="uk-UA" sz="32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-UA" sz="3200" b="1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Централізованих закупівельних організацій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74227" y="2600940"/>
            <a:ext cx="2579426" cy="1719618"/>
          </a:xfrm>
          <a:prstGeom prst="rect">
            <a:avLst/>
          </a:prstGeom>
          <a:solidFill>
            <a:srgbClr val="1188A6"/>
          </a:solidFill>
          <a:ln w="2540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Тендерний комітет</a:t>
            </a:r>
          </a:p>
        </p:txBody>
      </p:sp>
      <p:sp>
        <p:nvSpPr>
          <p:cNvPr id="168" name="Shape 168"/>
          <p:cNvSpPr/>
          <p:nvPr/>
        </p:nvSpPr>
        <p:spPr>
          <a:xfrm>
            <a:off x="3235791" y="2600940"/>
            <a:ext cx="2579426" cy="1719618"/>
          </a:xfrm>
          <a:prstGeom prst="rect">
            <a:avLst/>
          </a:prstGeom>
          <a:solidFill>
            <a:srgbClr val="1188A6"/>
          </a:solidFill>
          <a:ln w="2540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Уповноважена особа</a:t>
            </a:r>
          </a:p>
        </p:txBody>
      </p:sp>
      <p:sp>
        <p:nvSpPr>
          <p:cNvPr id="169" name="Shape 169"/>
          <p:cNvSpPr/>
          <p:nvPr/>
        </p:nvSpPr>
        <p:spPr>
          <a:xfrm>
            <a:off x="6238296" y="2600940"/>
            <a:ext cx="2579426" cy="1719618"/>
          </a:xfrm>
          <a:prstGeom prst="rect">
            <a:avLst/>
          </a:prstGeom>
          <a:solidFill>
            <a:srgbClr val="1188A6"/>
          </a:solidFill>
          <a:ln w="25400" cap="flat" cmpd="sng">
            <a:solidFill>
              <a:srgbClr val="4772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Центральні закупівельні організації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38222" y="274639"/>
            <a:ext cx="8548577" cy="618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188A6"/>
              </a:buClr>
              <a:buSzPct val="25000"/>
              <a:buFont typeface="Tahoma"/>
              <a:buNone/>
            </a:pPr>
            <a:r>
              <a:rPr lang="uk-UA" sz="2400" b="1" i="0" u="none" strike="noStrike" cap="none" dirty="0">
                <a:solidFill>
                  <a:srgbClr val="1188A6"/>
                </a:solidFill>
                <a:latin typeface="Tahoma"/>
                <a:ea typeface="Tahoma"/>
                <a:cs typeface="Tahoma"/>
                <a:sym typeface="Tahoma"/>
              </a:rPr>
              <a:t>Організація закупівельної діяльності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323" y="45970"/>
            <a:ext cx="1269996" cy="9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63645" y="243523"/>
            <a:ext cx="8269316" cy="554600"/>
          </a:xfrm>
          <a:prstGeom prst="rect">
            <a:avLst/>
          </a:prstGeom>
          <a:noFill/>
          <a:ln>
            <a:noFill/>
          </a:ln>
        </p:spPr>
        <p:txBody>
          <a:bodyPr lIns="76775" tIns="38375" rIns="76775" bIns="383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uk-UA" sz="2400" b="1" dirty="0">
                <a:solidFill>
                  <a:srgbClr val="1188A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"/>
              </a:rPr>
              <a:t>Яким чином можуть співпрацювати ТК та УО?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515" y="1381683"/>
            <a:ext cx="758729" cy="69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r="11788" b="2115"/>
          <a:stretch/>
        </p:blipFill>
        <p:spPr>
          <a:xfrm>
            <a:off x="2419824" y="1380891"/>
            <a:ext cx="1116750" cy="6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76286" y="2350257"/>
            <a:ext cx="1791643" cy="307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Уповноважена особа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439129" y="2350257"/>
            <a:ext cx="1622304" cy="307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Тендерний комітет</a:t>
            </a:r>
          </a:p>
        </p:txBody>
      </p:sp>
      <p:sp>
        <p:nvSpPr>
          <p:cNvPr id="209" name="Shape 209"/>
          <p:cNvSpPr/>
          <p:nvPr/>
        </p:nvSpPr>
        <p:spPr>
          <a:xfrm>
            <a:off x="322729" y="1183137"/>
            <a:ext cx="3784919" cy="1845128"/>
          </a:xfrm>
          <a:prstGeom prst="rect">
            <a:avLst/>
          </a:prstGeom>
          <a:noFill/>
          <a:ln w="28575" cap="flat" cmpd="sng">
            <a:solidFill>
              <a:srgbClr val="1188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Shape 211"/>
          <p:cNvGrpSpPr/>
          <p:nvPr/>
        </p:nvGrpSpPr>
        <p:grpSpPr>
          <a:xfrm>
            <a:off x="622299" y="3847310"/>
            <a:ext cx="3276598" cy="1323291"/>
            <a:chOff x="739572" y="4373583"/>
            <a:chExt cx="3967362" cy="1489632"/>
          </a:xfrm>
        </p:grpSpPr>
        <p:pic>
          <p:nvPicPr>
            <p:cNvPr id="212" name="Shape 212"/>
            <p:cNvPicPr preferRelativeResize="0"/>
            <p:nvPr/>
          </p:nvPicPr>
          <p:blipFill rotWithShape="1">
            <a:blip r:embed="rId6">
              <a:alphaModFix/>
            </a:blip>
            <a:srcRect r="10074" b="667"/>
            <a:stretch/>
          </p:blipFill>
          <p:spPr>
            <a:xfrm>
              <a:off x="3071876" y="4373583"/>
              <a:ext cx="1377064" cy="75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Shape 2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88800" y="4373583"/>
              <a:ext cx="758729" cy="758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 txBox="1"/>
            <p:nvPr/>
          </p:nvSpPr>
          <p:spPr>
            <a:xfrm>
              <a:off x="739572" y="5233742"/>
              <a:ext cx="1999399" cy="5889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Уповноважена</a:t>
              </a:r>
              <a:r>
                <a:rPr lang="uk-UA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особа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2851126" y="5274226"/>
              <a:ext cx="1855808" cy="5889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Тендерний комітет</a:t>
              </a:r>
            </a:p>
          </p:txBody>
        </p:sp>
      </p:grpSp>
      <p:sp>
        <p:nvSpPr>
          <p:cNvPr id="216" name="Shape 216"/>
          <p:cNvSpPr/>
          <p:nvPr/>
        </p:nvSpPr>
        <p:spPr>
          <a:xfrm>
            <a:off x="457200" y="3781644"/>
            <a:ext cx="3650447" cy="2053021"/>
          </a:xfrm>
          <a:prstGeom prst="rect">
            <a:avLst/>
          </a:prstGeom>
          <a:noFill/>
          <a:ln w="28575" cap="flat" cmpd="sng">
            <a:solidFill>
              <a:srgbClr val="1188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Shape 218"/>
          <p:cNvGrpSpPr/>
          <p:nvPr/>
        </p:nvGrpSpPr>
        <p:grpSpPr>
          <a:xfrm>
            <a:off x="4939518" y="1426257"/>
            <a:ext cx="3713870" cy="1196916"/>
            <a:chOff x="4906305" y="741752"/>
            <a:chExt cx="3713870" cy="1294414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12801" y="757412"/>
              <a:ext cx="758729" cy="758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Shape 2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12695" y="741752"/>
              <a:ext cx="758729" cy="758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 txBox="1"/>
            <p:nvPr/>
          </p:nvSpPr>
          <p:spPr>
            <a:xfrm>
              <a:off x="4906305" y="1703319"/>
              <a:ext cx="1791643" cy="3328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uk-UA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Уповноважена особа</a:t>
              </a: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6828531" y="1690110"/>
              <a:ext cx="1791643" cy="3328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Уповноважена особа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4709037" y="1183135"/>
            <a:ext cx="4047538" cy="1845129"/>
          </a:xfrm>
          <a:prstGeom prst="rect">
            <a:avLst/>
          </a:prstGeom>
          <a:noFill/>
          <a:ln w="28575" cap="flat" cmpd="sng">
            <a:solidFill>
              <a:srgbClr val="1188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Shape 225"/>
          <p:cNvGrpSpPr/>
          <p:nvPr/>
        </p:nvGrpSpPr>
        <p:grpSpPr>
          <a:xfrm>
            <a:off x="4839455" y="3985534"/>
            <a:ext cx="3774975" cy="1340466"/>
            <a:chOff x="6307671" y="4217410"/>
            <a:chExt cx="5147693" cy="1771758"/>
          </a:xfrm>
        </p:grpSpPr>
        <p:pic>
          <p:nvPicPr>
            <p:cNvPr id="226" name="Shape 2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729164" y="4217410"/>
              <a:ext cx="758729" cy="758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/>
            <p:cNvPicPr preferRelativeResize="0"/>
            <p:nvPr/>
          </p:nvPicPr>
          <p:blipFill rotWithShape="1">
            <a:blip r:embed="rId10">
              <a:alphaModFix/>
            </a:blip>
            <a:srcRect r="14215" b="2091"/>
            <a:stretch/>
          </p:blipFill>
          <p:spPr>
            <a:xfrm>
              <a:off x="9985502" y="4233039"/>
              <a:ext cx="1086041" cy="743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11">
              <a:alphaModFix/>
            </a:blip>
            <a:srcRect t="-505" r="13902"/>
            <a:stretch/>
          </p:blipFill>
          <p:spPr>
            <a:xfrm>
              <a:off x="8329596" y="4233037"/>
              <a:ext cx="1090001" cy="763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Shape 229"/>
            <p:cNvSpPr txBox="1"/>
            <p:nvPr/>
          </p:nvSpPr>
          <p:spPr>
            <a:xfrm>
              <a:off x="6307671" y="5279485"/>
              <a:ext cx="1778633" cy="6915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Уповноважена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особа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8169428" y="5281880"/>
              <a:ext cx="1567762" cy="6915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Тендерний комітет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0012488" y="5297603"/>
              <a:ext cx="1442876" cy="6915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Тендерний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комітет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4689776" y="3781645"/>
            <a:ext cx="4125354" cy="2053023"/>
          </a:xfrm>
          <a:prstGeom prst="rect">
            <a:avLst/>
          </a:prstGeom>
          <a:noFill/>
          <a:ln w="28575" cap="flat" cmpd="sng">
            <a:solidFill>
              <a:srgbClr val="1188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90070" y="2624417"/>
            <a:ext cx="174528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(Дві закупівлі на рік)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900875" y="2557321"/>
            <a:ext cx="192642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(Закупівля товарів та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послуг)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7275757" y="2619830"/>
            <a:ext cx="89902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(Роботи)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254846" y="5166848"/>
            <a:ext cx="16907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(Закупівля товарів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 послуг)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924233" y="5169033"/>
            <a:ext cx="11510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(Конкретна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закупівля)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2540000" y="1295400"/>
            <a:ext cx="1066799" cy="977899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2578100" y="1269999"/>
            <a:ext cx="1003300" cy="10160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6322200" y="5414575"/>
            <a:ext cx="89902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(Роботи)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910082" y="5253710"/>
            <a:ext cx="11510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(Конкретна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закупівля)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7221228" y="5268421"/>
            <a:ext cx="16907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(Закупівля товарів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 послуг)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1566</Words>
  <Application>Microsoft Office PowerPoint</Application>
  <PresentationFormat>Экран (4:3)</PresentationFormat>
  <Paragraphs>269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PT Sans</vt:lpstr>
      <vt:lpstr>Tahoma</vt:lpstr>
      <vt:lpstr>Calibri</vt:lpstr>
      <vt:lpstr>Wingdings</vt:lpstr>
      <vt:lpstr>Arial</vt:lpstr>
      <vt:lpstr>Office Theme</vt:lpstr>
      <vt:lpstr>Презентация PowerPoint</vt:lpstr>
      <vt:lpstr>Презентация PowerPoint</vt:lpstr>
      <vt:lpstr>Як працює стара система</vt:lpstr>
      <vt:lpstr>Презентация PowerPoint</vt:lpstr>
      <vt:lpstr>Тарифікація</vt:lpstr>
      <vt:lpstr>Нормативна база</vt:lpstr>
      <vt:lpstr>Презентация PowerPoint</vt:lpstr>
      <vt:lpstr>Організація закупівельної діяльності</vt:lpstr>
      <vt:lpstr>Презентация PowerPoint</vt:lpstr>
      <vt:lpstr>Презентация PowerPoint</vt:lpstr>
      <vt:lpstr>Презентация PowerPoint</vt:lpstr>
      <vt:lpstr>Планування і пороги в новому Законі</vt:lpstr>
      <vt:lpstr>Планування і пороги в новому Законі</vt:lpstr>
      <vt:lpstr>Планування і пороги в новому Законі</vt:lpstr>
      <vt:lpstr>Презентация PowerPoint</vt:lpstr>
      <vt:lpstr>Склад тендерної документації</vt:lpstr>
      <vt:lpstr>Склад тендерної документації</vt:lpstr>
      <vt:lpstr>Підтвердження відсутності підстав для відхилення тендерної пропозиції для Переможця (ст.17)</vt:lpstr>
      <vt:lpstr>Підтвердження відсутності підстав для відхилення тендерної пропозиції Учасника</vt:lpstr>
      <vt:lpstr>Строки оприлюднення/Зміни до Тендерної документації</vt:lpstr>
      <vt:lpstr>Нецінові критерії</vt:lpstr>
      <vt:lpstr>Підстави до застосування </vt:lpstr>
      <vt:lpstr>Презентация PowerPoint</vt:lpstr>
      <vt:lpstr>Приклади </vt:lpstr>
      <vt:lpstr>Тендерне забезпечення</vt:lpstr>
      <vt:lpstr>Забезпечення пропозиції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Лілія Тімохіна</dc:creator>
  <cp:lastModifiedBy>US</cp:lastModifiedBy>
  <cp:revision>44</cp:revision>
  <cp:lastPrinted>2017-03-08T09:40:03Z</cp:lastPrinted>
  <dcterms:modified xsi:type="dcterms:W3CDTF">2017-03-08T10:01:24Z</dcterms:modified>
</cp:coreProperties>
</file>